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layout2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4"/>
  </p:notesMasterIdLst>
  <p:handoutMasterIdLst>
    <p:handoutMasterId r:id="rId25"/>
  </p:handoutMasterIdLst>
  <p:sldIdLst>
    <p:sldId id="256" r:id="rId2"/>
    <p:sldId id="280" r:id="rId3"/>
    <p:sldId id="282" r:id="rId4"/>
    <p:sldId id="257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5" r:id="rId17"/>
    <p:sldId id="278" r:id="rId18"/>
    <p:sldId id="279" r:id="rId19"/>
    <p:sldId id="270" r:id="rId20"/>
    <p:sldId id="271" r:id="rId21"/>
    <p:sldId id="272" r:id="rId22"/>
    <p:sldId id="273" r:id="rId2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9" autoAdjust="0"/>
    <p:restoredTop sz="94693" autoAdjust="0"/>
  </p:normalViewPr>
  <p:slideViewPr>
    <p:cSldViewPr snapToGrid="0" snapToObjects="1">
      <p:cViewPr>
        <p:scale>
          <a:sx n="58" d="100"/>
          <a:sy n="58" d="100"/>
        </p:scale>
        <p:origin x="-2292" y="-6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NFPA\OIC\August%20Meeting%20Jordan\Report\Book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EG"/>
  <c:chart>
    <c:plotArea>
      <c:layout/>
      <c:barChart>
        <c:barDir val="col"/>
        <c:grouping val="clustered"/>
        <c:ser>
          <c:idx val="0"/>
          <c:order val="0"/>
          <c:spPr>
            <a:solidFill>
              <a:srgbClr val="FFC000"/>
            </a:solidFill>
          </c:spPr>
          <c:dLbls>
            <c:showVal val="1"/>
          </c:dLbls>
          <c:cat>
            <c:strRef>
              <c:f>Sheet1!$A$2:$A$14</c:f>
              <c:strCache>
                <c:ptCount val="13"/>
                <c:pt idx="0">
                  <c:v>Libya</c:v>
                </c:pt>
                <c:pt idx="1">
                  <c:v>Algeria</c:v>
                </c:pt>
                <c:pt idx="2">
                  <c:v>Djibouti</c:v>
                </c:pt>
                <c:pt idx="3">
                  <c:v>Jordan</c:v>
                </c:pt>
                <c:pt idx="4">
                  <c:v>Morocco</c:v>
                </c:pt>
                <c:pt idx="5">
                  <c:v>Egypt</c:v>
                </c:pt>
                <c:pt idx="6">
                  <c:v>Syria</c:v>
                </c:pt>
                <c:pt idx="7">
                  <c:v>Palestine </c:v>
                </c:pt>
                <c:pt idx="8">
                  <c:v>Iraq</c:v>
                </c:pt>
                <c:pt idx="9">
                  <c:v>Yemen</c:v>
                </c:pt>
                <c:pt idx="10">
                  <c:v>Sudan</c:v>
                </c:pt>
                <c:pt idx="11">
                  <c:v>Somalia</c:v>
                </c:pt>
                <c:pt idx="12">
                  <c:v>South Sudan </c:v>
                </c:pt>
              </c:strCache>
            </c:strRef>
          </c:cat>
          <c:val>
            <c:numRef>
              <c:f>Sheet1!$B$2:$B$14</c:f>
              <c:numCache>
                <c:formatCode>General</c:formatCode>
                <c:ptCount val="13"/>
                <c:pt idx="0">
                  <c:v>2</c:v>
                </c:pt>
                <c:pt idx="1">
                  <c:v>2</c:v>
                </c:pt>
                <c:pt idx="2">
                  <c:v>5</c:v>
                </c:pt>
                <c:pt idx="3">
                  <c:v>8</c:v>
                </c:pt>
                <c:pt idx="4">
                  <c:v>13</c:v>
                </c:pt>
                <c:pt idx="5">
                  <c:v>17</c:v>
                </c:pt>
                <c:pt idx="6">
                  <c:v>18</c:v>
                </c:pt>
                <c:pt idx="7">
                  <c:v>19</c:v>
                </c:pt>
                <c:pt idx="8">
                  <c:v>25</c:v>
                </c:pt>
                <c:pt idx="9">
                  <c:v>32</c:v>
                </c:pt>
                <c:pt idx="10">
                  <c:v>33</c:v>
                </c:pt>
                <c:pt idx="11">
                  <c:v>45</c:v>
                </c:pt>
                <c:pt idx="12">
                  <c:v>52</c:v>
                </c:pt>
              </c:numCache>
            </c:numRef>
          </c:val>
        </c:ser>
        <c:dLbls/>
        <c:axId val="67926272"/>
        <c:axId val="68763648"/>
      </c:barChart>
      <c:catAx>
        <c:axId val="67926272"/>
        <c:scaling>
          <c:orientation val="minMax"/>
        </c:scaling>
        <c:axPos val="b"/>
        <c:tickLblPos val="nextTo"/>
        <c:crossAx val="68763648"/>
        <c:crosses val="autoZero"/>
        <c:auto val="1"/>
        <c:lblAlgn val="ctr"/>
        <c:lblOffset val="100"/>
      </c:catAx>
      <c:valAx>
        <c:axId val="68763648"/>
        <c:scaling>
          <c:orientation val="minMax"/>
        </c:scaling>
        <c:axPos val="l"/>
        <c:majorGridlines/>
        <c:numFmt formatCode="General" sourceLinked="1"/>
        <c:tickLblPos val="nextTo"/>
        <c:crossAx val="67926272"/>
        <c:crosses val="autoZero"/>
        <c:crossBetween val="between"/>
      </c:valAx>
    </c:plotArea>
    <c:plotVisOnly val="1"/>
    <c:dispBlanksAs val="gap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48EDFA-C701-4615-A34D-13D13F8E1A97}" type="doc">
      <dgm:prSet loTypeId="urn:microsoft.com/office/officeart/2011/layout/HexagonRadial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2913765-F92F-4F4D-B950-061108596D6E}">
      <dgm:prSet phldrT="[Text]" custT="1"/>
      <dgm:spPr>
        <a:solidFill>
          <a:srgbClr val="FFC000"/>
        </a:solidFill>
      </dgm:spPr>
      <dgm:t>
        <a:bodyPr/>
        <a:lstStyle/>
        <a:p>
          <a:r>
            <a:rPr lang="en-US" sz="1400" b="1" dirty="0" smtClean="0">
              <a:solidFill>
                <a:schemeClr val="tx1"/>
              </a:solidFill>
            </a:rPr>
            <a:t>Evaluation </a:t>
          </a:r>
          <a:endParaRPr lang="en-US" sz="1400" b="1" dirty="0">
            <a:solidFill>
              <a:schemeClr val="tx1"/>
            </a:solidFill>
          </a:endParaRPr>
        </a:p>
      </dgm:t>
    </dgm:pt>
    <dgm:pt modelId="{82641F3F-1257-453B-AFEE-C70A70975AFA}" type="parTrans" cxnId="{A50D6018-86D6-4C78-9E5C-CEF03A405EED}">
      <dgm:prSet/>
      <dgm:spPr/>
      <dgm:t>
        <a:bodyPr/>
        <a:lstStyle/>
        <a:p>
          <a:endParaRPr lang="en-US"/>
        </a:p>
      </dgm:t>
    </dgm:pt>
    <dgm:pt modelId="{69044E0B-D100-4976-98C3-D7CEAE52F456}" type="sibTrans" cxnId="{A50D6018-86D6-4C78-9E5C-CEF03A405EED}">
      <dgm:prSet/>
      <dgm:spPr/>
      <dgm:t>
        <a:bodyPr/>
        <a:lstStyle/>
        <a:p>
          <a:endParaRPr lang="en-US"/>
        </a:p>
      </dgm:t>
    </dgm:pt>
    <dgm:pt modelId="{6F168C77-EA84-4BA4-A423-EB7CDA9704BD}">
      <dgm:prSet phldrT="[Text]" custT="1"/>
      <dgm:spPr>
        <a:solidFill>
          <a:schemeClr val="accent6"/>
        </a:solidFill>
      </dgm:spPr>
      <dgm:t>
        <a:bodyPr/>
        <a:lstStyle/>
        <a:p>
          <a:r>
            <a:rPr lang="en-US" sz="1400" b="1" dirty="0" smtClean="0">
              <a:solidFill>
                <a:schemeClr val="tx1"/>
              </a:solidFill>
            </a:rPr>
            <a:t>Policy </a:t>
          </a:r>
          <a:endParaRPr lang="en-US" sz="1400" b="1" dirty="0">
            <a:solidFill>
              <a:schemeClr val="tx1"/>
            </a:solidFill>
          </a:endParaRPr>
        </a:p>
      </dgm:t>
    </dgm:pt>
    <dgm:pt modelId="{FAB1E538-E368-4D95-85FF-59A990A9A8FE}" type="parTrans" cxnId="{8AF7BBA8-F282-48EB-B92E-238ED0E7940F}">
      <dgm:prSet/>
      <dgm:spPr/>
      <dgm:t>
        <a:bodyPr/>
        <a:lstStyle/>
        <a:p>
          <a:endParaRPr lang="en-US"/>
        </a:p>
      </dgm:t>
    </dgm:pt>
    <dgm:pt modelId="{1CEDA232-C03B-41F5-9F57-15AC13E3935C}" type="sibTrans" cxnId="{8AF7BBA8-F282-48EB-B92E-238ED0E7940F}">
      <dgm:prSet/>
      <dgm:spPr/>
      <dgm:t>
        <a:bodyPr/>
        <a:lstStyle/>
        <a:p>
          <a:endParaRPr lang="en-US"/>
        </a:p>
      </dgm:t>
    </dgm:pt>
    <dgm:pt modelId="{E06522A4-06DF-4F32-9E4A-3236D1536233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1400" b="1" dirty="0" smtClean="0">
              <a:solidFill>
                <a:schemeClr val="tx1"/>
              </a:solidFill>
            </a:rPr>
            <a:t>Strategy </a:t>
          </a:r>
          <a:endParaRPr lang="en-US" sz="1400" b="1" dirty="0">
            <a:solidFill>
              <a:schemeClr val="tx1"/>
            </a:solidFill>
          </a:endParaRPr>
        </a:p>
      </dgm:t>
    </dgm:pt>
    <dgm:pt modelId="{9AFC31B6-8EF7-4FAD-96BB-4CB7681B7BB1}" type="parTrans" cxnId="{E4BD2A1B-72AE-4EA1-90F8-CAE707892528}">
      <dgm:prSet/>
      <dgm:spPr/>
      <dgm:t>
        <a:bodyPr/>
        <a:lstStyle/>
        <a:p>
          <a:endParaRPr lang="en-US"/>
        </a:p>
      </dgm:t>
    </dgm:pt>
    <dgm:pt modelId="{E1E4D0F0-1CAE-4BC9-9D96-E20B156C5E5D}" type="sibTrans" cxnId="{E4BD2A1B-72AE-4EA1-90F8-CAE707892528}">
      <dgm:prSet/>
      <dgm:spPr/>
      <dgm:t>
        <a:bodyPr/>
        <a:lstStyle/>
        <a:p>
          <a:endParaRPr lang="en-US"/>
        </a:p>
      </dgm:t>
    </dgm:pt>
    <dgm:pt modelId="{07A04BCE-1AB2-4AE4-BBEB-759FA82E22A9}">
      <dgm:prSet phldrT="[Text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en-US" sz="1400" b="1" dirty="0" smtClean="0">
              <a:solidFill>
                <a:schemeClr val="tx1"/>
              </a:solidFill>
            </a:rPr>
            <a:t>Coordination </a:t>
          </a:r>
          <a:endParaRPr lang="en-US" sz="1400" b="1" dirty="0">
            <a:solidFill>
              <a:schemeClr val="tx1"/>
            </a:solidFill>
          </a:endParaRPr>
        </a:p>
      </dgm:t>
    </dgm:pt>
    <dgm:pt modelId="{AA50398D-DDBC-43C9-B958-E0FCF5A7AC03}" type="parTrans" cxnId="{79DE06F8-C1B0-4733-B875-927CD08FE717}">
      <dgm:prSet/>
      <dgm:spPr/>
      <dgm:t>
        <a:bodyPr/>
        <a:lstStyle/>
        <a:p>
          <a:endParaRPr lang="en-US"/>
        </a:p>
      </dgm:t>
    </dgm:pt>
    <dgm:pt modelId="{4414913E-6CB5-43CF-8273-AEB592240AEA}" type="sibTrans" cxnId="{79DE06F8-C1B0-4733-B875-927CD08FE717}">
      <dgm:prSet/>
      <dgm:spPr/>
      <dgm:t>
        <a:bodyPr/>
        <a:lstStyle/>
        <a:p>
          <a:endParaRPr lang="en-US"/>
        </a:p>
      </dgm:t>
    </dgm:pt>
    <dgm:pt modelId="{DA35AD8C-7E66-4761-84A2-A8E4AB37274F}">
      <dgm:prSet phldrT="[Text]" custT="1"/>
      <dgm:spPr>
        <a:solidFill>
          <a:schemeClr val="accent5"/>
        </a:solidFill>
      </dgm:spPr>
      <dgm:t>
        <a:bodyPr/>
        <a:lstStyle/>
        <a:p>
          <a:r>
            <a:rPr lang="en-US" sz="1100" b="1" dirty="0" smtClean="0">
              <a:solidFill>
                <a:schemeClr val="tx1"/>
              </a:solidFill>
            </a:rPr>
            <a:t>Implementation </a:t>
          </a:r>
          <a:endParaRPr lang="en-US" sz="1100" b="1" dirty="0">
            <a:solidFill>
              <a:schemeClr val="tx1"/>
            </a:solidFill>
          </a:endParaRPr>
        </a:p>
      </dgm:t>
    </dgm:pt>
    <dgm:pt modelId="{CF0F37FA-77F8-4106-8ED1-B346902CC5C0}" type="parTrans" cxnId="{FDE29721-9A95-44D1-9643-1B4C7BB4855A}">
      <dgm:prSet/>
      <dgm:spPr/>
      <dgm:t>
        <a:bodyPr/>
        <a:lstStyle/>
        <a:p>
          <a:endParaRPr lang="en-US"/>
        </a:p>
      </dgm:t>
    </dgm:pt>
    <dgm:pt modelId="{FBAA8408-2BD1-49C7-BFBE-63F5589B69AD}" type="sibTrans" cxnId="{FDE29721-9A95-44D1-9643-1B4C7BB4855A}">
      <dgm:prSet/>
      <dgm:spPr/>
      <dgm:t>
        <a:bodyPr/>
        <a:lstStyle/>
        <a:p>
          <a:endParaRPr lang="en-US"/>
        </a:p>
      </dgm:t>
    </dgm:pt>
    <dgm:pt modelId="{3B6A4AB2-C972-4093-B28D-54937A3DC2E5}">
      <dgm:prSet phldrT="[Text]" custT="1"/>
      <dgm:spPr>
        <a:solidFill>
          <a:srgbClr val="FF0000"/>
        </a:solidFill>
      </dgm:spPr>
      <dgm:t>
        <a:bodyPr/>
        <a:lstStyle/>
        <a:p>
          <a:r>
            <a:rPr lang="en-US" sz="1400" b="1" dirty="0" smtClean="0">
              <a:solidFill>
                <a:schemeClr val="tx1"/>
              </a:solidFill>
            </a:rPr>
            <a:t>Monitoring </a:t>
          </a:r>
          <a:endParaRPr lang="en-US" sz="1400" b="1" dirty="0">
            <a:solidFill>
              <a:schemeClr val="tx1"/>
            </a:solidFill>
          </a:endParaRPr>
        </a:p>
      </dgm:t>
    </dgm:pt>
    <dgm:pt modelId="{2F146338-78A1-4936-B305-70965BED6A1F}" type="parTrans" cxnId="{918C74D2-52C5-4B27-ACAE-88771D773C06}">
      <dgm:prSet/>
      <dgm:spPr/>
      <dgm:t>
        <a:bodyPr/>
        <a:lstStyle/>
        <a:p>
          <a:endParaRPr lang="en-US"/>
        </a:p>
      </dgm:t>
    </dgm:pt>
    <dgm:pt modelId="{E1354CA9-3579-484A-8317-B1C2B68F8B50}" type="sibTrans" cxnId="{918C74D2-52C5-4B27-ACAE-88771D773C06}">
      <dgm:prSet/>
      <dgm:spPr/>
      <dgm:t>
        <a:bodyPr/>
        <a:lstStyle/>
        <a:p>
          <a:endParaRPr lang="en-US"/>
        </a:p>
      </dgm:t>
    </dgm:pt>
    <dgm:pt modelId="{18BE6F78-1786-419E-B843-C45FAE8FA503}">
      <dgm:prSet phldrT="[Text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n-US" sz="1400" b="1" dirty="0" smtClean="0">
              <a:solidFill>
                <a:schemeClr val="tx1"/>
              </a:solidFill>
            </a:rPr>
            <a:t>Feedback</a:t>
          </a:r>
          <a:r>
            <a:rPr lang="en-US" sz="1100" dirty="0" smtClean="0"/>
            <a:t> </a:t>
          </a:r>
          <a:endParaRPr lang="en-US" sz="1100" dirty="0"/>
        </a:p>
      </dgm:t>
    </dgm:pt>
    <dgm:pt modelId="{3FE45E73-38A3-4E06-AEEB-AFA887697C41}" type="parTrans" cxnId="{AA89BB7E-73EB-4863-91A4-4796E63D0B59}">
      <dgm:prSet/>
      <dgm:spPr/>
      <dgm:t>
        <a:bodyPr/>
        <a:lstStyle/>
        <a:p>
          <a:endParaRPr lang="en-US"/>
        </a:p>
      </dgm:t>
    </dgm:pt>
    <dgm:pt modelId="{91E52765-0D18-4A3E-901B-E59842282D9D}" type="sibTrans" cxnId="{AA89BB7E-73EB-4863-91A4-4796E63D0B59}">
      <dgm:prSet/>
      <dgm:spPr/>
      <dgm:t>
        <a:bodyPr/>
        <a:lstStyle/>
        <a:p>
          <a:endParaRPr lang="en-US"/>
        </a:p>
      </dgm:t>
    </dgm:pt>
    <dgm:pt modelId="{A508F812-2CA7-4285-934C-11EEC1F36114}" type="pres">
      <dgm:prSet presAssocID="{C348EDFA-C701-4615-A34D-13D13F8E1A97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de-DE"/>
        </a:p>
      </dgm:t>
    </dgm:pt>
    <dgm:pt modelId="{2540AEDD-E17F-4BE4-9536-F29FC26C3B15}" type="pres">
      <dgm:prSet presAssocID="{A2913765-F92F-4F4D-B950-061108596D6E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en-US"/>
        </a:p>
      </dgm:t>
    </dgm:pt>
    <dgm:pt modelId="{3BE96ECF-F773-4F27-BD26-8D7861B7C461}" type="pres">
      <dgm:prSet presAssocID="{6F168C77-EA84-4BA4-A423-EB7CDA9704BD}" presName="Accent1" presStyleCnt="0"/>
      <dgm:spPr/>
    </dgm:pt>
    <dgm:pt modelId="{6F149D7A-0895-4D8B-9B99-D3BACCCD4BC4}" type="pres">
      <dgm:prSet presAssocID="{6F168C77-EA84-4BA4-A423-EB7CDA9704BD}" presName="Accent" presStyleLbl="bgShp" presStyleIdx="0" presStyleCnt="6"/>
      <dgm:spPr/>
    </dgm:pt>
    <dgm:pt modelId="{7D15AF8F-07B0-4507-A628-ABCD0DEE80A5}" type="pres">
      <dgm:prSet presAssocID="{6F168C77-EA84-4BA4-A423-EB7CDA9704BD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E0E279-6635-43C2-A483-602463F57935}" type="pres">
      <dgm:prSet presAssocID="{E06522A4-06DF-4F32-9E4A-3236D1536233}" presName="Accent2" presStyleCnt="0"/>
      <dgm:spPr/>
    </dgm:pt>
    <dgm:pt modelId="{F91E7BDD-A6BA-4178-8159-1736CA3C6A5B}" type="pres">
      <dgm:prSet presAssocID="{E06522A4-06DF-4F32-9E4A-3236D1536233}" presName="Accent" presStyleLbl="bgShp" presStyleIdx="1" presStyleCnt="6"/>
      <dgm:spPr/>
    </dgm:pt>
    <dgm:pt modelId="{3B4E4A24-8039-41C2-887C-FEDB2F0EE590}" type="pres">
      <dgm:prSet presAssocID="{E06522A4-06DF-4F32-9E4A-3236D1536233}" presName="Child2" presStyleLbl="node1" presStyleIdx="1" presStyleCnt="6" custLinFactNeighborY="373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9FFE515-243E-4256-92CA-63F3D9C107C8}" type="pres">
      <dgm:prSet presAssocID="{07A04BCE-1AB2-4AE4-BBEB-759FA82E22A9}" presName="Accent3" presStyleCnt="0"/>
      <dgm:spPr/>
    </dgm:pt>
    <dgm:pt modelId="{E603ADB2-CC24-4D7A-8CF8-9002EC6818FE}" type="pres">
      <dgm:prSet presAssocID="{07A04BCE-1AB2-4AE4-BBEB-759FA82E22A9}" presName="Accent" presStyleLbl="bgShp" presStyleIdx="2" presStyleCnt="6"/>
      <dgm:spPr/>
    </dgm:pt>
    <dgm:pt modelId="{B42F8D46-EFED-4289-B52D-A9C69E6A5096}" type="pres">
      <dgm:prSet presAssocID="{07A04BCE-1AB2-4AE4-BBEB-759FA82E22A9}" presName="Child3" presStyleLbl="node1" presStyleIdx="2" presStyleCnt="6" custScaleX="1323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46B0D6F-7821-4CA4-8051-30EABBFDECAE}" type="pres">
      <dgm:prSet presAssocID="{DA35AD8C-7E66-4761-84A2-A8E4AB37274F}" presName="Accent4" presStyleCnt="0"/>
      <dgm:spPr/>
    </dgm:pt>
    <dgm:pt modelId="{8B7FECE6-75AA-4988-A761-0F97696C0328}" type="pres">
      <dgm:prSet presAssocID="{DA35AD8C-7E66-4761-84A2-A8E4AB37274F}" presName="Accent" presStyleLbl="bgShp" presStyleIdx="3" presStyleCnt="6"/>
      <dgm:spPr/>
    </dgm:pt>
    <dgm:pt modelId="{E1337D55-3D8F-474C-B642-17DA763133B6}" type="pres">
      <dgm:prSet presAssocID="{DA35AD8C-7E66-4761-84A2-A8E4AB37274F}" presName="Child4" presStyleLbl="node1" presStyleIdx="3" presStyleCnt="6" custScaleX="13120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6CD04AF-9E1D-4B34-80C2-378DAEE02291}" type="pres">
      <dgm:prSet presAssocID="{3B6A4AB2-C972-4093-B28D-54937A3DC2E5}" presName="Accent5" presStyleCnt="0"/>
      <dgm:spPr/>
    </dgm:pt>
    <dgm:pt modelId="{BAD7A7BD-7AD2-4294-9EBF-EF9BF11262BE}" type="pres">
      <dgm:prSet presAssocID="{3B6A4AB2-C972-4093-B28D-54937A3DC2E5}" presName="Accent" presStyleLbl="bgShp" presStyleIdx="4" presStyleCnt="6"/>
      <dgm:spPr/>
    </dgm:pt>
    <dgm:pt modelId="{7518DEC5-68EF-444E-AD2A-361C87A47C0E}" type="pres">
      <dgm:prSet presAssocID="{3B6A4AB2-C972-4093-B28D-54937A3DC2E5}" presName="Child5" presStyleLbl="node1" presStyleIdx="4" presStyleCnt="6" custScaleX="1152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F252314-577C-49D8-9CEF-3157BE1AF28F}" type="pres">
      <dgm:prSet presAssocID="{18BE6F78-1786-419E-B843-C45FAE8FA503}" presName="Accent6" presStyleCnt="0"/>
      <dgm:spPr/>
    </dgm:pt>
    <dgm:pt modelId="{13C7D670-5D12-44CD-928A-898FCDC6CE6D}" type="pres">
      <dgm:prSet presAssocID="{18BE6F78-1786-419E-B843-C45FAE8FA503}" presName="Accent" presStyleLbl="bgShp" presStyleIdx="5" presStyleCnt="6"/>
      <dgm:spPr/>
    </dgm:pt>
    <dgm:pt modelId="{BA27A4B4-86EA-4707-8B71-F79C3C945BEB}" type="pres">
      <dgm:prSet presAssocID="{18BE6F78-1786-419E-B843-C45FAE8FA503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AF7BBA8-F282-48EB-B92E-238ED0E7940F}" srcId="{A2913765-F92F-4F4D-B950-061108596D6E}" destId="{6F168C77-EA84-4BA4-A423-EB7CDA9704BD}" srcOrd="0" destOrd="0" parTransId="{FAB1E538-E368-4D95-85FF-59A990A9A8FE}" sibTransId="{1CEDA232-C03B-41F5-9F57-15AC13E3935C}"/>
    <dgm:cxn modelId="{A50D6018-86D6-4C78-9E5C-CEF03A405EED}" srcId="{C348EDFA-C701-4615-A34D-13D13F8E1A97}" destId="{A2913765-F92F-4F4D-B950-061108596D6E}" srcOrd="0" destOrd="0" parTransId="{82641F3F-1257-453B-AFEE-C70A70975AFA}" sibTransId="{69044E0B-D100-4976-98C3-D7CEAE52F456}"/>
    <dgm:cxn modelId="{239B0ACC-6F8D-41C3-AFB7-DE3B89226F91}" type="presOf" srcId="{C348EDFA-C701-4615-A34D-13D13F8E1A97}" destId="{A508F812-2CA7-4285-934C-11EEC1F36114}" srcOrd="0" destOrd="0" presId="urn:microsoft.com/office/officeart/2011/layout/HexagonRadial"/>
    <dgm:cxn modelId="{62F09C3E-35D8-4EB3-978C-3352FC6618FE}" type="presOf" srcId="{E06522A4-06DF-4F32-9E4A-3236D1536233}" destId="{3B4E4A24-8039-41C2-887C-FEDB2F0EE590}" srcOrd="0" destOrd="0" presId="urn:microsoft.com/office/officeart/2011/layout/HexagonRadial"/>
    <dgm:cxn modelId="{AA89BB7E-73EB-4863-91A4-4796E63D0B59}" srcId="{A2913765-F92F-4F4D-B950-061108596D6E}" destId="{18BE6F78-1786-419E-B843-C45FAE8FA503}" srcOrd="5" destOrd="0" parTransId="{3FE45E73-38A3-4E06-AEEB-AFA887697C41}" sibTransId="{91E52765-0D18-4A3E-901B-E59842282D9D}"/>
    <dgm:cxn modelId="{79DE06F8-C1B0-4733-B875-927CD08FE717}" srcId="{A2913765-F92F-4F4D-B950-061108596D6E}" destId="{07A04BCE-1AB2-4AE4-BBEB-759FA82E22A9}" srcOrd="2" destOrd="0" parTransId="{AA50398D-DDBC-43C9-B958-E0FCF5A7AC03}" sibTransId="{4414913E-6CB5-43CF-8273-AEB592240AEA}"/>
    <dgm:cxn modelId="{3E1831E2-BBA3-44C8-9456-6027AC11F1C2}" type="presOf" srcId="{6F168C77-EA84-4BA4-A423-EB7CDA9704BD}" destId="{7D15AF8F-07B0-4507-A628-ABCD0DEE80A5}" srcOrd="0" destOrd="0" presId="urn:microsoft.com/office/officeart/2011/layout/HexagonRadial"/>
    <dgm:cxn modelId="{9C1C4252-F1E1-4554-8601-7E8A063DB360}" type="presOf" srcId="{07A04BCE-1AB2-4AE4-BBEB-759FA82E22A9}" destId="{B42F8D46-EFED-4289-B52D-A9C69E6A5096}" srcOrd="0" destOrd="0" presId="urn:microsoft.com/office/officeart/2011/layout/HexagonRadial"/>
    <dgm:cxn modelId="{B2ED025E-BDFC-45CE-AE1D-94717E03FAD6}" type="presOf" srcId="{A2913765-F92F-4F4D-B950-061108596D6E}" destId="{2540AEDD-E17F-4BE4-9536-F29FC26C3B15}" srcOrd="0" destOrd="0" presId="urn:microsoft.com/office/officeart/2011/layout/HexagonRadial"/>
    <dgm:cxn modelId="{918C74D2-52C5-4B27-ACAE-88771D773C06}" srcId="{A2913765-F92F-4F4D-B950-061108596D6E}" destId="{3B6A4AB2-C972-4093-B28D-54937A3DC2E5}" srcOrd="4" destOrd="0" parTransId="{2F146338-78A1-4936-B305-70965BED6A1F}" sibTransId="{E1354CA9-3579-484A-8317-B1C2B68F8B50}"/>
    <dgm:cxn modelId="{404BFEC2-1E30-4E4D-AFB2-81B7B46BC40C}" type="presOf" srcId="{DA35AD8C-7E66-4761-84A2-A8E4AB37274F}" destId="{E1337D55-3D8F-474C-B642-17DA763133B6}" srcOrd="0" destOrd="0" presId="urn:microsoft.com/office/officeart/2011/layout/HexagonRadial"/>
    <dgm:cxn modelId="{FDE29721-9A95-44D1-9643-1B4C7BB4855A}" srcId="{A2913765-F92F-4F4D-B950-061108596D6E}" destId="{DA35AD8C-7E66-4761-84A2-A8E4AB37274F}" srcOrd="3" destOrd="0" parTransId="{CF0F37FA-77F8-4106-8ED1-B346902CC5C0}" sibTransId="{FBAA8408-2BD1-49C7-BFBE-63F5589B69AD}"/>
    <dgm:cxn modelId="{37F169CA-6392-476C-85AB-621DB9F9C914}" type="presOf" srcId="{3B6A4AB2-C972-4093-B28D-54937A3DC2E5}" destId="{7518DEC5-68EF-444E-AD2A-361C87A47C0E}" srcOrd="0" destOrd="0" presId="urn:microsoft.com/office/officeart/2011/layout/HexagonRadial"/>
    <dgm:cxn modelId="{E4BD2A1B-72AE-4EA1-90F8-CAE707892528}" srcId="{A2913765-F92F-4F4D-B950-061108596D6E}" destId="{E06522A4-06DF-4F32-9E4A-3236D1536233}" srcOrd="1" destOrd="0" parTransId="{9AFC31B6-8EF7-4FAD-96BB-4CB7681B7BB1}" sibTransId="{E1E4D0F0-1CAE-4BC9-9D96-E20B156C5E5D}"/>
    <dgm:cxn modelId="{18ABDF57-577E-4786-AD76-379EE6BC9CA6}" type="presOf" srcId="{18BE6F78-1786-419E-B843-C45FAE8FA503}" destId="{BA27A4B4-86EA-4707-8B71-F79C3C945BEB}" srcOrd="0" destOrd="0" presId="urn:microsoft.com/office/officeart/2011/layout/HexagonRadial"/>
    <dgm:cxn modelId="{15EA104C-246E-4F37-A185-5F26A696D4C3}" type="presParOf" srcId="{A508F812-2CA7-4285-934C-11EEC1F36114}" destId="{2540AEDD-E17F-4BE4-9536-F29FC26C3B15}" srcOrd="0" destOrd="0" presId="urn:microsoft.com/office/officeart/2011/layout/HexagonRadial"/>
    <dgm:cxn modelId="{95903711-5C84-4B03-8193-4F3848BA73D6}" type="presParOf" srcId="{A508F812-2CA7-4285-934C-11EEC1F36114}" destId="{3BE96ECF-F773-4F27-BD26-8D7861B7C461}" srcOrd="1" destOrd="0" presId="urn:microsoft.com/office/officeart/2011/layout/HexagonRadial"/>
    <dgm:cxn modelId="{836F9562-3E51-4BD0-B827-C6E0F7AFF692}" type="presParOf" srcId="{3BE96ECF-F773-4F27-BD26-8D7861B7C461}" destId="{6F149D7A-0895-4D8B-9B99-D3BACCCD4BC4}" srcOrd="0" destOrd="0" presId="urn:microsoft.com/office/officeart/2011/layout/HexagonRadial"/>
    <dgm:cxn modelId="{E61D4781-87A2-4B60-93D2-CFAD404AC61E}" type="presParOf" srcId="{A508F812-2CA7-4285-934C-11EEC1F36114}" destId="{7D15AF8F-07B0-4507-A628-ABCD0DEE80A5}" srcOrd="2" destOrd="0" presId="urn:microsoft.com/office/officeart/2011/layout/HexagonRadial"/>
    <dgm:cxn modelId="{37500E0E-ADDD-40D3-A748-ED3CF71A44B0}" type="presParOf" srcId="{A508F812-2CA7-4285-934C-11EEC1F36114}" destId="{A5E0E279-6635-43C2-A483-602463F57935}" srcOrd="3" destOrd="0" presId="urn:microsoft.com/office/officeart/2011/layout/HexagonRadial"/>
    <dgm:cxn modelId="{E9E84093-7F50-4A15-B7E9-E58DE038A7D9}" type="presParOf" srcId="{A5E0E279-6635-43C2-A483-602463F57935}" destId="{F91E7BDD-A6BA-4178-8159-1736CA3C6A5B}" srcOrd="0" destOrd="0" presId="urn:microsoft.com/office/officeart/2011/layout/HexagonRadial"/>
    <dgm:cxn modelId="{AB6BF52C-78DF-462F-BC73-C8FC4ACBD149}" type="presParOf" srcId="{A508F812-2CA7-4285-934C-11EEC1F36114}" destId="{3B4E4A24-8039-41C2-887C-FEDB2F0EE590}" srcOrd="4" destOrd="0" presId="urn:microsoft.com/office/officeart/2011/layout/HexagonRadial"/>
    <dgm:cxn modelId="{D2668C17-615F-453C-8C25-AF04EB97DB93}" type="presParOf" srcId="{A508F812-2CA7-4285-934C-11EEC1F36114}" destId="{D9FFE515-243E-4256-92CA-63F3D9C107C8}" srcOrd="5" destOrd="0" presId="urn:microsoft.com/office/officeart/2011/layout/HexagonRadial"/>
    <dgm:cxn modelId="{A5D43D50-71A6-4ABD-B2D4-933051A71BCD}" type="presParOf" srcId="{D9FFE515-243E-4256-92CA-63F3D9C107C8}" destId="{E603ADB2-CC24-4D7A-8CF8-9002EC6818FE}" srcOrd="0" destOrd="0" presId="urn:microsoft.com/office/officeart/2011/layout/HexagonRadial"/>
    <dgm:cxn modelId="{B8CD693B-0199-41B4-AE35-3ECE831945F6}" type="presParOf" srcId="{A508F812-2CA7-4285-934C-11EEC1F36114}" destId="{B42F8D46-EFED-4289-B52D-A9C69E6A5096}" srcOrd="6" destOrd="0" presId="urn:microsoft.com/office/officeart/2011/layout/HexagonRadial"/>
    <dgm:cxn modelId="{4AAE68A8-01B5-4090-B49A-B75DA0ED45B1}" type="presParOf" srcId="{A508F812-2CA7-4285-934C-11EEC1F36114}" destId="{846B0D6F-7821-4CA4-8051-30EABBFDECAE}" srcOrd="7" destOrd="0" presId="urn:microsoft.com/office/officeart/2011/layout/HexagonRadial"/>
    <dgm:cxn modelId="{D26CF399-8325-48BE-8ADA-9ABC1A87C46A}" type="presParOf" srcId="{846B0D6F-7821-4CA4-8051-30EABBFDECAE}" destId="{8B7FECE6-75AA-4988-A761-0F97696C0328}" srcOrd="0" destOrd="0" presId="urn:microsoft.com/office/officeart/2011/layout/HexagonRadial"/>
    <dgm:cxn modelId="{816A9DCA-D70F-41F2-B853-B29B1D623D9A}" type="presParOf" srcId="{A508F812-2CA7-4285-934C-11EEC1F36114}" destId="{E1337D55-3D8F-474C-B642-17DA763133B6}" srcOrd="8" destOrd="0" presId="urn:microsoft.com/office/officeart/2011/layout/HexagonRadial"/>
    <dgm:cxn modelId="{A0A0E131-A0E5-42E9-BF90-7553CDD69D0F}" type="presParOf" srcId="{A508F812-2CA7-4285-934C-11EEC1F36114}" destId="{56CD04AF-9E1D-4B34-80C2-378DAEE02291}" srcOrd="9" destOrd="0" presId="urn:microsoft.com/office/officeart/2011/layout/HexagonRadial"/>
    <dgm:cxn modelId="{2229C25D-78C5-4E2F-8FE3-E5F4626D6A96}" type="presParOf" srcId="{56CD04AF-9E1D-4B34-80C2-378DAEE02291}" destId="{BAD7A7BD-7AD2-4294-9EBF-EF9BF11262BE}" srcOrd="0" destOrd="0" presId="urn:microsoft.com/office/officeart/2011/layout/HexagonRadial"/>
    <dgm:cxn modelId="{981C5D66-D7C5-4503-8284-AE8F093BCA3E}" type="presParOf" srcId="{A508F812-2CA7-4285-934C-11EEC1F36114}" destId="{7518DEC5-68EF-444E-AD2A-361C87A47C0E}" srcOrd="10" destOrd="0" presId="urn:microsoft.com/office/officeart/2011/layout/HexagonRadial"/>
    <dgm:cxn modelId="{74AB2569-8365-4C69-B748-0635ECF328F5}" type="presParOf" srcId="{A508F812-2CA7-4285-934C-11EEC1F36114}" destId="{4F252314-577C-49D8-9CEF-3157BE1AF28F}" srcOrd="11" destOrd="0" presId="urn:microsoft.com/office/officeart/2011/layout/HexagonRadial"/>
    <dgm:cxn modelId="{69D92486-8DE7-4A34-BE68-DE05D91DF6F7}" type="presParOf" srcId="{4F252314-577C-49D8-9CEF-3157BE1AF28F}" destId="{13C7D670-5D12-44CD-928A-898FCDC6CE6D}" srcOrd="0" destOrd="0" presId="urn:microsoft.com/office/officeart/2011/layout/HexagonRadial"/>
    <dgm:cxn modelId="{BEC62AE5-46C5-4C98-B601-3C903C27792C}" type="presParOf" srcId="{A508F812-2CA7-4285-934C-11EEC1F36114}" destId="{BA27A4B4-86EA-4707-8B71-F79C3C945BEB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348EDFA-C701-4615-A34D-13D13F8E1A97}" type="doc">
      <dgm:prSet loTypeId="urn:microsoft.com/office/officeart/2011/layout/HexagonRadial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2913765-F92F-4F4D-B950-061108596D6E}">
      <dgm:prSet phldrT="[Text]" custT="1"/>
      <dgm:spPr>
        <a:solidFill>
          <a:srgbClr val="FFC000"/>
        </a:solidFill>
      </dgm:spPr>
      <dgm:t>
        <a:bodyPr/>
        <a:lstStyle/>
        <a:p>
          <a:r>
            <a:rPr lang="en-US" sz="1400" b="1" dirty="0" smtClean="0">
              <a:solidFill>
                <a:schemeClr val="tx1"/>
              </a:solidFill>
            </a:rPr>
            <a:t>Community</a:t>
          </a:r>
          <a:endParaRPr lang="en-US" sz="1400" b="1" dirty="0">
            <a:solidFill>
              <a:schemeClr val="tx1"/>
            </a:solidFill>
          </a:endParaRPr>
        </a:p>
      </dgm:t>
    </dgm:pt>
    <dgm:pt modelId="{82641F3F-1257-453B-AFEE-C70A70975AFA}" type="parTrans" cxnId="{A50D6018-86D6-4C78-9E5C-CEF03A405EED}">
      <dgm:prSet/>
      <dgm:spPr/>
      <dgm:t>
        <a:bodyPr/>
        <a:lstStyle/>
        <a:p>
          <a:endParaRPr lang="en-US"/>
        </a:p>
      </dgm:t>
    </dgm:pt>
    <dgm:pt modelId="{69044E0B-D100-4976-98C3-D7CEAE52F456}" type="sibTrans" cxnId="{A50D6018-86D6-4C78-9E5C-CEF03A405EED}">
      <dgm:prSet/>
      <dgm:spPr/>
      <dgm:t>
        <a:bodyPr/>
        <a:lstStyle/>
        <a:p>
          <a:endParaRPr lang="en-US"/>
        </a:p>
      </dgm:t>
    </dgm:pt>
    <dgm:pt modelId="{6F168C77-EA84-4BA4-A423-EB7CDA9704BD}">
      <dgm:prSet phldrT="[Text]" custT="1"/>
      <dgm:spPr>
        <a:solidFill>
          <a:srgbClr val="FFAD35"/>
        </a:solidFill>
      </dgm:spPr>
      <dgm:t>
        <a:bodyPr/>
        <a:lstStyle/>
        <a:p>
          <a:r>
            <a:rPr lang="en-US" sz="1400" b="1" dirty="0" smtClean="0">
              <a:solidFill>
                <a:schemeClr val="tx1"/>
              </a:solidFill>
            </a:rPr>
            <a:t>NGOs </a:t>
          </a:r>
          <a:endParaRPr lang="en-US" sz="1400" b="1" dirty="0">
            <a:solidFill>
              <a:schemeClr val="tx1"/>
            </a:solidFill>
          </a:endParaRPr>
        </a:p>
      </dgm:t>
    </dgm:pt>
    <dgm:pt modelId="{FAB1E538-E368-4D95-85FF-59A990A9A8FE}" type="parTrans" cxnId="{8AF7BBA8-F282-48EB-B92E-238ED0E7940F}">
      <dgm:prSet/>
      <dgm:spPr/>
      <dgm:t>
        <a:bodyPr/>
        <a:lstStyle/>
        <a:p>
          <a:endParaRPr lang="en-US"/>
        </a:p>
      </dgm:t>
    </dgm:pt>
    <dgm:pt modelId="{1CEDA232-C03B-41F5-9F57-15AC13E3935C}" type="sibTrans" cxnId="{8AF7BBA8-F282-48EB-B92E-238ED0E7940F}">
      <dgm:prSet/>
      <dgm:spPr/>
      <dgm:t>
        <a:bodyPr/>
        <a:lstStyle/>
        <a:p>
          <a:endParaRPr lang="en-US"/>
        </a:p>
      </dgm:t>
    </dgm:pt>
    <dgm:pt modelId="{E06522A4-06DF-4F32-9E4A-3236D1536233}">
      <dgm:prSet phldrT="[Text]" custT="1"/>
      <dgm:spPr>
        <a:solidFill>
          <a:srgbClr val="00B050"/>
        </a:solidFill>
      </dgm:spPr>
      <dgm:t>
        <a:bodyPr/>
        <a:lstStyle/>
        <a:p>
          <a:r>
            <a:rPr lang="en-US" sz="1400" b="1" dirty="0" smtClean="0">
              <a:solidFill>
                <a:schemeClr val="tx1"/>
              </a:solidFill>
            </a:rPr>
            <a:t>Youth</a:t>
          </a:r>
          <a:endParaRPr lang="en-US" sz="1400" b="1" dirty="0">
            <a:solidFill>
              <a:schemeClr val="tx1"/>
            </a:solidFill>
          </a:endParaRPr>
        </a:p>
      </dgm:t>
    </dgm:pt>
    <dgm:pt modelId="{9AFC31B6-8EF7-4FAD-96BB-4CB7681B7BB1}" type="parTrans" cxnId="{E4BD2A1B-72AE-4EA1-90F8-CAE707892528}">
      <dgm:prSet/>
      <dgm:spPr/>
      <dgm:t>
        <a:bodyPr/>
        <a:lstStyle/>
        <a:p>
          <a:endParaRPr lang="en-US"/>
        </a:p>
      </dgm:t>
    </dgm:pt>
    <dgm:pt modelId="{E1E4D0F0-1CAE-4BC9-9D96-E20B156C5E5D}" type="sibTrans" cxnId="{E4BD2A1B-72AE-4EA1-90F8-CAE707892528}">
      <dgm:prSet/>
      <dgm:spPr/>
      <dgm:t>
        <a:bodyPr/>
        <a:lstStyle/>
        <a:p>
          <a:endParaRPr lang="en-US"/>
        </a:p>
      </dgm:t>
    </dgm:pt>
    <dgm:pt modelId="{07A04BCE-1AB2-4AE4-BBEB-759FA82E22A9}">
      <dgm:prSet phldrT="[Text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en-US" sz="1400" b="1" dirty="0" smtClean="0">
              <a:solidFill>
                <a:schemeClr val="tx1"/>
              </a:solidFill>
            </a:rPr>
            <a:t>Private Sector</a:t>
          </a:r>
          <a:endParaRPr lang="en-US" sz="1400" b="1" dirty="0">
            <a:solidFill>
              <a:schemeClr val="tx1"/>
            </a:solidFill>
          </a:endParaRPr>
        </a:p>
      </dgm:t>
    </dgm:pt>
    <dgm:pt modelId="{AA50398D-DDBC-43C9-B958-E0FCF5A7AC03}" type="parTrans" cxnId="{79DE06F8-C1B0-4733-B875-927CD08FE717}">
      <dgm:prSet/>
      <dgm:spPr/>
      <dgm:t>
        <a:bodyPr/>
        <a:lstStyle/>
        <a:p>
          <a:endParaRPr lang="en-US"/>
        </a:p>
      </dgm:t>
    </dgm:pt>
    <dgm:pt modelId="{4414913E-6CB5-43CF-8273-AEB592240AEA}" type="sibTrans" cxnId="{79DE06F8-C1B0-4733-B875-927CD08FE717}">
      <dgm:prSet/>
      <dgm:spPr/>
      <dgm:t>
        <a:bodyPr/>
        <a:lstStyle/>
        <a:p>
          <a:endParaRPr lang="en-US"/>
        </a:p>
      </dgm:t>
    </dgm:pt>
    <dgm:pt modelId="{DA35AD8C-7E66-4761-84A2-A8E4AB37274F}">
      <dgm:prSet phldrT="[Text]" custT="1"/>
      <dgm:spPr>
        <a:solidFill>
          <a:srgbClr val="FF0000"/>
        </a:solidFill>
      </dgm:spPr>
      <dgm:t>
        <a:bodyPr/>
        <a:lstStyle/>
        <a:p>
          <a:r>
            <a:rPr lang="en-US" sz="1100" b="1" dirty="0" smtClean="0">
              <a:solidFill>
                <a:schemeClr val="tx1"/>
              </a:solidFill>
            </a:rPr>
            <a:t>Health System</a:t>
          </a:r>
          <a:endParaRPr lang="en-US" sz="1100" b="1" dirty="0">
            <a:solidFill>
              <a:schemeClr val="tx1"/>
            </a:solidFill>
          </a:endParaRPr>
        </a:p>
      </dgm:t>
    </dgm:pt>
    <dgm:pt modelId="{CF0F37FA-77F8-4106-8ED1-B346902CC5C0}" type="parTrans" cxnId="{FDE29721-9A95-44D1-9643-1B4C7BB4855A}">
      <dgm:prSet/>
      <dgm:spPr/>
      <dgm:t>
        <a:bodyPr/>
        <a:lstStyle/>
        <a:p>
          <a:endParaRPr lang="en-US"/>
        </a:p>
      </dgm:t>
    </dgm:pt>
    <dgm:pt modelId="{FBAA8408-2BD1-49C7-BFBE-63F5589B69AD}" type="sibTrans" cxnId="{FDE29721-9A95-44D1-9643-1B4C7BB4855A}">
      <dgm:prSet/>
      <dgm:spPr/>
      <dgm:t>
        <a:bodyPr/>
        <a:lstStyle/>
        <a:p>
          <a:endParaRPr lang="en-US"/>
        </a:p>
      </dgm:t>
    </dgm:pt>
    <dgm:pt modelId="{3B6A4AB2-C972-4093-B28D-54937A3DC2E5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sz="1400" b="1" dirty="0" smtClean="0">
              <a:solidFill>
                <a:schemeClr val="tx1"/>
              </a:solidFill>
            </a:rPr>
            <a:t>Monitoring </a:t>
          </a:r>
          <a:endParaRPr lang="en-US" sz="1400" b="1" dirty="0">
            <a:solidFill>
              <a:schemeClr val="tx1"/>
            </a:solidFill>
          </a:endParaRPr>
        </a:p>
      </dgm:t>
    </dgm:pt>
    <dgm:pt modelId="{2F146338-78A1-4936-B305-70965BED6A1F}" type="parTrans" cxnId="{918C74D2-52C5-4B27-ACAE-88771D773C06}">
      <dgm:prSet/>
      <dgm:spPr/>
      <dgm:t>
        <a:bodyPr/>
        <a:lstStyle/>
        <a:p>
          <a:endParaRPr lang="en-US"/>
        </a:p>
      </dgm:t>
    </dgm:pt>
    <dgm:pt modelId="{E1354CA9-3579-484A-8317-B1C2B68F8B50}" type="sibTrans" cxnId="{918C74D2-52C5-4B27-ACAE-88771D773C06}">
      <dgm:prSet/>
      <dgm:spPr/>
      <dgm:t>
        <a:bodyPr/>
        <a:lstStyle/>
        <a:p>
          <a:endParaRPr lang="en-US"/>
        </a:p>
      </dgm:t>
    </dgm:pt>
    <dgm:pt modelId="{18BE6F78-1786-419E-B843-C45FAE8FA503}">
      <dgm:prSet phldrT="[Text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n-US" sz="1400" b="1" dirty="0" smtClean="0">
              <a:solidFill>
                <a:schemeClr val="tx1"/>
              </a:solidFill>
            </a:rPr>
            <a:t>Feedback</a:t>
          </a:r>
          <a:r>
            <a:rPr lang="en-US" sz="1100" dirty="0" smtClean="0"/>
            <a:t> </a:t>
          </a:r>
          <a:endParaRPr lang="en-US" sz="1100" dirty="0"/>
        </a:p>
      </dgm:t>
    </dgm:pt>
    <dgm:pt modelId="{3FE45E73-38A3-4E06-AEEB-AFA887697C41}" type="parTrans" cxnId="{AA89BB7E-73EB-4863-91A4-4796E63D0B59}">
      <dgm:prSet/>
      <dgm:spPr/>
      <dgm:t>
        <a:bodyPr/>
        <a:lstStyle/>
        <a:p>
          <a:endParaRPr lang="en-US"/>
        </a:p>
      </dgm:t>
    </dgm:pt>
    <dgm:pt modelId="{91E52765-0D18-4A3E-901B-E59842282D9D}" type="sibTrans" cxnId="{AA89BB7E-73EB-4863-91A4-4796E63D0B59}">
      <dgm:prSet/>
      <dgm:spPr/>
      <dgm:t>
        <a:bodyPr/>
        <a:lstStyle/>
        <a:p>
          <a:endParaRPr lang="en-US"/>
        </a:p>
      </dgm:t>
    </dgm:pt>
    <dgm:pt modelId="{A508F812-2CA7-4285-934C-11EEC1F36114}" type="pres">
      <dgm:prSet presAssocID="{C348EDFA-C701-4615-A34D-13D13F8E1A97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de-DE"/>
        </a:p>
      </dgm:t>
    </dgm:pt>
    <dgm:pt modelId="{2540AEDD-E17F-4BE4-9536-F29FC26C3B15}" type="pres">
      <dgm:prSet presAssocID="{A2913765-F92F-4F4D-B950-061108596D6E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en-US"/>
        </a:p>
      </dgm:t>
    </dgm:pt>
    <dgm:pt modelId="{3BE96ECF-F773-4F27-BD26-8D7861B7C461}" type="pres">
      <dgm:prSet presAssocID="{6F168C77-EA84-4BA4-A423-EB7CDA9704BD}" presName="Accent1" presStyleCnt="0"/>
      <dgm:spPr/>
    </dgm:pt>
    <dgm:pt modelId="{6F149D7A-0895-4D8B-9B99-D3BACCCD4BC4}" type="pres">
      <dgm:prSet presAssocID="{6F168C77-EA84-4BA4-A423-EB7CDA9704BD}" presName="Accent" presStyleLbl="bgShp" presStyleIdx="0" presStyleCnt="6"/>
      <dgm:spPr/>
    </dgm:pt>
    <dgm:pt modelId="{7D15AF8F-07B0-4507-A628-ABCD0DEE80A5}" type="pres">
      <dgm:prSet presAssocID="{6F168C77-EA84-4BA4-A423-EB7CDA9704BD}" presName="Child1" presStyleLbl="node1" presStyleIdx="0" presStyleCnt="6" custLinFactNeighborX="5313" custLinFactNeighborY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E0E279-6635-43C2-A483-602463F57935}" type="pres">
      <dgm:prSet presAssocID="{E06522A4-06DF-4F32-9E4A-3236D1536233}" presName="Accent2" presStyleCnt="0"/>
      <dgm:spPr/>
    </dgm:pt>
    <dgm:pt modelId="{F91E7BDD-A6BA-4178-8159-1736CA3C6A5B}" type="pres">
      <dgm:prSet presAssocID="{E06522A4-06DF-4F32-9E4A-3236D1536233}" presName="Accent" presStyleLbl="bgShp" presStyleIdx="1" presStyleCnt="6"/>
      <dgm:spPr/>
    </dgm:pt>
    <dgm:pt modelId="{3B4E4A24-8039-41C2-887C-FEDB2F0EE590}" type="pres">
      <dgm:prSet presAssocID="{E06522A4-06DF-4F32-9E4A-3236D1536233}" presName="Child2" presStyleLbl="node1" presStyleIdx="1" presStyleCnt="6" custLinFactNeighborY="373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9FFE515-243E-4256-92CA-63F3D9C107C8}" type="pres">
      <dgm:prSet presAssocID="{07A04BCE-1AB2-4AE4-BBEB-759FA82E22A9}" presName="Accent3" presStyleCnt="0"/>
      <dgm:spPr/>
    </dgm:pt>
    <dgm:pt modelId="{E603ADB2-CC24-4D7A-8CF8-9002EC6818FE}" type="pres">
      <dgm:prSet presAssocID="{07A04BCE-1AB2-4AE4-BBEB-759FA82E22A9}" presName="Accent" presStyleLbl="bgShp" presStyleIdx="2" presStyleCnt="6"/>
      <dgm:spPr/>
    </dgm:pt>
    <dgm:pt modelId="{B42F8D46-EFED-4289-B52D-A9C69E6A5096}" type="pres">
      <dgm:prSet presAssocID="{07A04BCE-1AB2-4AE4-BBEB-759FA82E22A9}" presName="Child3" presStyleLbl="node1" presStyleIdx="2" presStyleCnt="6" custScaleX="1323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46B0D6F-7821-4CA4-8051-30EABBFDECAE}" type="pres">
      <dgm:prSet presAssocID="{DA35AD8C-7E66-4761-84A2-A8E4AB37274F}" presName="Accent4" presStyleCnt="0"/>
      <dgm:spPr/>
    </dgm:pt>
    <dgm:pt modelId="{8B7FECE6-75AA-4988-A761-0F97696C0328}" type="pres">
      <dgm:prSet presAssocID="{DA35AD8C-7E66-4761-84A2-A8E4AB37274F}" presName="Accent" presStyleLbl="bgShp" presStyleIdx="3" presStyleCnt="6"/>
      <dgm:spPr/>
    </dgm:pt>
    <dgm:pt modelId="{E1337D55-3D8F-474C-B642-17DA763133B6}" type="pres">
      <dgm:prSet presAssocID="{DA35AD8C-7E66-4761-84A2-A8E4AB37274F}" presName="Child4" presStyleLbl="node1" presStyleIdx="3" presStyleCnt="6" custScaleX="13120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6CD04AF-9E1D-4B34-80C2-378DAEE02291}" type="pres">
      <dgm:prSet presAssocID="{3B6A4AB2-C972-4093-B28D-54937A3DC2E5}" presName="Accent5" presStyleCnt="0"/>
      <dgm:spPr/>
    </dgm:pt>
    <dgm:pt modelId="{BAD7A7BD-7AD2-4294-9EBF-EF9BF11262BE}" type="pres">
      <dgm:prSet presAssocID="{3B6A4AB2-C972-4093-B28D-54937A3DC2E5}" presName="Accent" presStyleLbl="bgShp" presStyleIdx="4" presStyleCnt="6"/>
      <dgm:spPr/>
    </dgm:pt>
    <dgm:pt modelId="{7518DEC5-68EF-444E-AD2A-361C87A47C0E}" type="pres">
      <dgm:prSet presAssocID="{3B6A4AB2-C972-4093-B28D-54937A3DC2E5}" presName="Child5" presStyleLbl="node1" presStyleIdx="4" presStyleCnt="6" custScaleX="1152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F252314-577C-49D8-9CEF-3157BE1AF28F}" type="pres">
      <dgm:prSet presAssocID="{18BE6F78-1786-419E-B843-C45FAE8FA503}" presName="Accent6" presStyleCnt="0"/>
      <dgm:spPr/>
    </dgm:pt>
    <dgm:pt modelId="{13C7D670-5D12-44CD-928A-898FCDC6CE6D}" type="pres">
      <dgm:prSet presAssocID="{18BE6F78-1786-419E-B843-C45FAE8FA503}" presName="Accent" presStyleLbl="bgShp" presStyleIdx="5" presStyleCnt="6"/>
      <dgm:spPr/>
    </dgm:pt>
    <dgm:pt modelId="{BA27A4B4-86EA-4707-8B71-F79C3C945BEB}" type="pres">
      <dgm:prSet presAssocID="{18BE6F78-1786-419E-B843-C45FAE8FA503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AF7BBA8-F282-48EB-B92E-238ED0E7940F}" srcId="{A2913765-F92F-4F4D-B950-061108596D6E}" destId="{6F168C77-EA84-4BA4-A423-EB7CDA9704BD}" srcOrd="0" destOrd="0" parTransId="{FAB1E538-E368-4D95-85FF-59A990A9A8FE}" sibTransId="{1CEDA232-C03B-41F5-9F57-15AC13E3935C}"/>
    <dgm:cxn modelId="{12BCC208-B474-44CC-94FD-351628149B5E}" type="presOf" srcId="{07A04BCE-1AB2-4AE4-BBEB-759FA82E22A9}" destId="{B42F8D46-EFED-4289-B52D-A9C69E6A5096}" srcOrd="0" destOrd="0" presId="urn:microsoft.com/office/officeart/2011/layout/HexagonRadial"/>
    <dgm:cxn modelId="{A50D6018-86D6-4C78-9E5C-CEF03A405EED}" srcId="{C348EDFA-C701-4615-A34D-13D13F8E1A97}" destId="{A2913765-F92F-4F4D-B950-061108596D6E}" srcOrd="0" destOrd="0" parTransId="{82641F3F-1257-453B-AFEE-C70A70975AFA}" sibTransId="{69044E0B-D100-4976-98C3-D7CEAE52F456}"/>
    <dgm:cxn modelId="{AA89BB7E-73EB-4863-91A4-4796E63D0B59}" srcId="{A2913765-F92F-4F4D-B950-061108596D6E}" destId="{18BE6F78-1786-419E-B843-C45FAE8FA503}" srcOrd="5" destOrd="0" parTransId="{3FE45E73-38A3-4E06-AEEB-AFA887697C41}" sibTransId="{91E52765-0D18-4A3E-901B-E59842282D9D}"/>
    <dgm:cxn modelId="{79DE06F8-C1B0-4733-B875-927CD08FE717}" srcId="{A2913765-F92F-4F4D-B950-061108596D6E}" destId="{07A04BCE-1AB2-4AE4-BBEB-759FA82E22A9}" srcOrd="2" destOrd="0" parTransId="{AA50398D-DDBC-43C9-B958-E0FCF5A7AC03}" sibTransId="{4414913E-6CB5-43CF-8273-AEB592240AEA}"/>
    <dgm:cxn modelId="{872A2D2E-6377-41C8-8C20-D34F299E5CA5}" type="presOf" srcId="{6F168C77-EA84-4BA4-A423-EB7CDA9704BD}" destId="{7D15AF8F-07B0-4507-A628-ABCD0DEE80A5}" srcOrd="0" destOrd="0" presId="urn:microsoft.com/office/officeart/2011/layout/HexagonRadial"/>
    <dgm:cxn modelId="{93256501-A1D7-4CB3-88D0-E1E1A7622613}" type="presOf" srcId="{18BE6F78-1786-419E-B843-C45FAE8FA503}" destId="{BA27A4B4-86EA-4707-8B71-F79C3C945BEB}" srcOrd="0" destOrd="0" presId="urn:microsoft.com/office/officeart/2011/layout/HexagonRadial"/>
    <dgm:cxn modelId="{261DD217-BF33-4BCD-BE42-BA0DFDBEA1A7}" type="presOf" srcId="{E06522A4-06DF-4F32-9E4A-3236D1536233}" destId="{3B4E4A24-8039-41C2-887C-FEDB2F0EE590}" srcOrd="0" destOrd="0" presId="urn:microsoft.com/office/officeart/2011/layout/HexagonRadial"/>
    <dgm:cxn modelId="{918C74D2-52C5-4B27-ACAE-88771D773C06}" srcId="{A2913765-F92F-4F4D-B950-061108596D6E}" destId="{3B6A4AB2-C972-4093-B28D-54937A3DC2E5}" srcOrd="4" destOrd="0" parTransId="{2F146338-78A1-4936-B305-70965BED6A1F}" sibTransId="{E1354CA9-3579-484A-8317-B1C2B68F8B50}"/>
    <dgm:cxn modelId="{40BBD20C-1932-4F58-A3EC-FE9C429E4AAA}" type="presOf" srcId="{C348EDFA-C701-4615-A34D-13D13F8E1A97}" destId="{A508F812-2CA7-4285-934C-11EEC1F36114}" srcOrd="0" destOrd="0" presId="urn:microsoft.com/office/officeart/2011/layout/HexagonRadial"/>
    <dgm:cxn modelId="{FDE29721-9A95-44D1-9643-1B4C7BB4855A}" srcId="{A2913765-F92F-4F4D-B950-061108596D6E}" destId="{DA35AD8C-7E66-4761-84A2-A8E4AB37274F}" srcOrd="3" destOrd="0" parTransId="{CF0F37FA-77F8-4106-8ED1-B346902CC5C0}" sibTransId="{FBAA8408-2BD1-49C7-BFBE-63F5589B69AD}"/>
    <dgm:cxn modelId="{56763493-5CBD-4886-ADBF-C6D78B84F9FA}" type="presOf" srcId="{3B6A4AB2-C972-4093-B28D-54937A3DC2E5}" destId="{7518DEC5-68EF-444E-AD2A-361C87A47C0E}" srcOrd="0" destOrd="0" presId="urn:microsoft.com/office/officeart/2011/layout/HexagonRadial"/>
    <dgm:cxn modelId="{AF774938-F8C4-45B0-8F1A-3C585281E4A7}" type="presOf" srcId="{A2913765-F92F-4F4D-B950-061108596D6E}" destId="{2540AEDD-E17F-4BE4-9536-F29FC26C3B15}" srcOrd="0" destOrd="0" presId="urn:microsoft.com/office/officeart/2011/layout/HexagonRadial"/>
    <dgm:cxn modelId="{2030E7C6-32B7-4A85-AE14-6AC0D227A384}" type="presOf" srcId="{DA35AD8C-7E66-4761-84A2-A8E4AB37274F}" destId="{E1337D55-3D8F-474C-B642-17DA763133B6}" srcOrd="0" destOrd="0" presId="urn:microsoft.com/office/officeart/2011/layout/HexagonRadial"/>
    <dgm:cxn modelId="{E4BD2A1B-72AE-4EA1-90F8-CAE707892528}" srcId="{A2913765-F92F-4F4D-B950-061108596D6E}" destId="{E06522A4-06DF-4F32-9E4A-3236D1536233}" srcOrd="1" destOrd="0" parTransId="{9AFC31B6-8EF7-4FAD-96BB-4CB7681B7BB1}" sibTransId="{E1E4D0F0-1CAE-4BC9-9D96-E20B156C5E5D}"/>
    <dgm:cxn modelId="{DA3B9919-4688-42B5-B285-95CD20FD0A0A}" type="presParOf" srcId="{A508F812-2CA7-4285-934C-11EEC1F36114}" destId="{2540AEDD-E17F-4BE4-9536-F29FC26C3B15}" srcOrd="0" destOrd="0" presId="urn:microsoft.com/office/officeart/2011/layout/HexagonRadial"/>
    <dgm:cxn modelId="{1E99D62D-497A-40EB-A40F-2DA02868CD83}" type="presParOf" srcId="{A508F812-2CA7-4285-934C-11EEC1F36114}" destId="{3BE96ECF-F773-4F27-BD26-8D7861B7C461}" srcOrd="1" destOrd="0" presId="urn:microsoft.com/office/officeart/2011/layout/HexagonRadial"/>
    <dgm:cxn modelId="{445AEA70-1540-4E4E-A01B-86AB09029D44}" type="presParOf" srcId="{3BE96ECF-F773-4F27-BD26-8D7861B7C461}" destId="{6F149D7A-0895-4D8B-9B99-D3BACCCD4BC4}" srcOrd="0" destOrd="0" presId="urn:microsoft.com/office/officeart/2011/layout/HexagonRadial"/>
    <dgm:cxn modelId="{2E100405-7189-4D09-A0ED-00AF693F6A4B}" type="presParOf" srcId="{A508F812-2CA7-4285-934C-11EEC1F36114}" destId="{7D15AF8F-07B0-4507-A628-ABCD0DEE80A5}" srcOrd="2" destOrd="0" presId="urn:microsoft.com/office/officeart/2011/layout/HexagonRadial"/>
    <dgm:cxn modelId="{36ED2B4B-F908-4CB1-993B-C321290A1F16}" type="presParOf" srcId="{A508F812-2CA7-4285-934C-11EEC1F36114}" destId="{A5E0E279-6635-43C2-A483-602463F57935}" srcOrd="3" destOrd="0" presId="urn:microsoft.com/office/officeart/2011/layout/HexagonRadial"/>
    <dgm:cxn modelId="{4665E995-9AF4-40E8-8837-DA31F96D239C}" type="presParOf" srcId="{A5E0E279-6635-43C2-A483-602463F57935}" destId="{F91E7BDD-A6BA-4178-8159-1736CA3C6A5B}" srcOrd="0" destOrd="0" presId="urn:microsoft.com/office/officeart/2011/layout/HexagonRadial"/>
    <dgm:cxn modelId="{795E5D46-EAD3-420D-9B2C-64775D78F4D6}" type="presParOf" srcId="{A508F812-2CA7-4285-934C-11EEC1F36114}" destId="{3B4E4A24-8039-41C2-887C-FEDB2F0EE590}" srcOrd="4" destOrd="0" presId="urn:microsoft.com/office/officeart/2011/layout/HexagonRadial"/>
    <dgm:cxn modelId="{AC8B8FEB-D2D8-4F2E-94FC-957A6A6C9A43}" type="presParOf" srcId="{A508F812-2CA7-4285-934C-11EEC1F36114}" destId="{D9FFE515-243E-4256-92CA-63F3D9C107C8}" srcOrd="5" destOrd="0" presId="urn:microsoft.com/office/officeart/2011/layout/HexagonRadial"/>
    <dgm:cxn modelId="{65B64DA7-60E3-41C4-9F0C-4B7C88E4BBD9}" type="presParOf" srcId="{D9FFE515-243E-4256-92CA-63F3D9C107C8}" destId="{E603ADB2-CC24-4D7A-8CF8-9002EC6818FE}" srcOrd="0" destOrd="0" presId="urn:microsoft.com/office/officeart/2011/layout/HexagonRadial"/>
    <dgm:cxn modelId="{E5BAA221-B068-4900-AEFC-FAAF019F0FB6}" type="presParOf" srcId="{A508F812-2CA7-4285-934C-11EEC1F36114}" destId="{B42F8D46-EFED-4289-B52D-A9C69E6A5096}" srcOrd="6" destOrd="0" presId="urn:microsoft.com/office/officeart/2011/layout/HexagonRadial"/>
    <dgm:cxn modelId="{D67617AC-79C2-4D36-AF0C-9A45FAB64ADC}" type="presParOf" srcId="{A508F812-2CA7-4285-934C-11EEC1F36114}" destId="{846B0D6F-7821-4CA4-8051-30EABBFDECAE}" srcOrd="7" destOrd="0" presId="urn:microsoft.com/office/officeart/2011/layout/HexagonRadial"/>
    <dgm:cxn modelId="{CEBBFBEE-5451-495C-91C5-EAAA971D0D23}" type="presParOf" srcId="{846B0D6F-7821-4CA4-8051-30EABBFDECAE}" destId="{8B7FECE6-75AA-4988-A761-0F97696C0328}" srcOrd="0" destOrd="0" presId="urn:microsoft.com/office/officeart/2011/layout/HexagonRadial"/>
    <dgm:cxn modelId="{38714338-8DE4-4D50-8E72-B5189111A42F}" type="presParOf" srcId="{A508F812-2CA7-4285-934C-11EEC1F36114}" destId="{E1337D55-3D8F-474C-B642-17DA763133B6}" srcOrd="8" destOrd="0" presId="urn:microsoft.com/office/officeart/2011/layout/HexagonRadial"/>
    <dgm:cxn modelId="{AAF14992-8C85-4770-A600-E2CB1F274EBB}" type="presParOf" srcId="{A508F812-2CA7-4285-934C-11EEC1F36114}" destId="{56CD04AF-9E1D-4B34-80C2-378DAEE02291}" srcOrd="9" destOrd="0" presId="urn:microsoft.com/office/officeart/2011/layout/HexagonRadial"/>
    <dgm:cxn modelId="{BDA26B0D-270F-4D4D-B783-113155406018}" type="presParOf" srcId="{56CD04AF-9E1D-4B34-80C2-378DAEE02291}" destId="{BAD7A7BD-7AD2-4294-9EBF-EF9BF11262BE}" srcOrd="0" destOrd="0" presId="urn:microsoft.com/office/officeart/2011/layout/HexagonRadial"/>
    <dgm:cxn modelId="{04B89C22-900D-4543-A7DA-308382FB86F1}" type="presParOf" srcId="{A508F812-2CA7-4285-934C-11EEC1F36114}" destId="{7518DEC5-68EF-444E-AD2A-361C87A47C0E}" srcOrd="10" destOrd="0" presId="urn:microsoft.com/office/officeart/2011/layout/HexagonRadial"/>
    <dgm:cxn modelId="{4B83500E-DA73-46ED-B712-EE128A2126F8}" type="presParOf" srcId="{A508F812-2CA7-4285-934C-11EEC1F36114}" destId="{4F252314-577C-49D8-9CEF-3157BE1AF28F}" srcOrd="11" destOrd="0" presId="urn:microsoft.com/office/officeart/2011/layout/HexagonRadial"/>
    <dgm:cxn modelId="{73E499B5-DF93-42E1-A048-A0A7DEE8002D}" type="presParOf" srcId="{4F252314-577C-49D8-9CEF-3157BE1AF28F}" destId="{13C7D670-5D12-44CD-928A-898FCDC6CE6D}" srcOrd="0" destOrd="0" presId="urn:microsoft.com/office/officeart/2011/layout/HexagonRadial"/>
    <dgm:cxn modelId="{9F1DD488-C71B-46B1-A174-B108B32CEE87}" type="presParOf" srcId="{A508F812-2CA7-4285-934C-11EEC1F36114}" destId="{BA27A4B4-86EA-4707-8B71-F79C3C945BEB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540AEDD-E17F-4BE4-9536-F29FC26C3B15}">
      <dsp:nvSpPr>
        <dsp:cNvPr id="0" name=""/>
        <dsp:cNvSpPr/>
      </dsp:nvSpPr>
      <dsp:spPr>
        <a:xfrm>
          <a:off x="1073515" y="1278270"/>
          <a:ext cx="1624737" cy="1405463"/>
        </a:xfrm>
        <a:prstGeom prst="hexagon">
          <a:avLst>
            <a:gd name="adj" fmla="val 28570"/>
            <a:gd name="vf" fmla="val 115470"/>
          </a:avLst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</a:rPr>
            <a:t>Evaluation </a:t>
          </a:r>
          <a:endParaRPr lang="en-US" sz="1400" b="1" kern="1200" dirty="0">
            <a:solidFill>
              <a:schemeClr val="tx1"/>
            </a:solidFill>
          </a:endParaRPr>
        </a:p>
      </dsp:txBody>
      <dsp:txXfrm>
        <a:off x="1073515" y="1278270"/>
        <a:ext cx="1624737" cy="1405463"/>
      </dsp:txXfrm>
    </dsp:sp>
    <dsp:sp modelId="{F91E7BDD-A6BA-4178-8159-1736CA3C6A5B}">
      <dsp:nvSpPr>
        <dsp:cNvPr id="0" name=""/>
        <dsp:cNvSpPr/>
      </dsp:nvSpPr>
      <dsp:spPr>
        <a:xfrm>
          <a:off x="2090913" y="605851"/>
          <a:ext cx="613008" cy="528188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15AF8F-07B0-4507-A628-ABCD0DEE80A5}">
      <dsp:nvSpPr>
        <dsp:cNvPr id="0" name=""/>
        <dsp:cNvSpPr/>
      </dsp:nvSpPr>
      <dsp:spPr>
        <a:xfrm>
          <a:off x="1223177" y="0"/>
          <a:ext cx="1331460" cy="1151869"/>
        </a:xfrm>
        <a:prstGeom prst="hexagon">
          <a:avLst>
            <a:gd name="adj" fmla="val 28570"/>
            <a:gd name="vf" fmla="val 115470"/>
          </a:avLst>
        </a:prstGeom>
        <a:solidFill>
          <a:schemeClr val="accent6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</a:rPr>
            <a:t>Policy </a:t>
          </a:r>
          <a:endParaRPr lang="en-US" sz="1400" b="1" kern="1200" dirty="0">
            <a:solidFill>
              <a:schemeClr val="tx1"/>
            </a:solidFill>
          </a:endParaRPr>
        </a:p>
      </dsp:txBody>
      <dsp:txXfrm>
        <a:off x="1223177" y="0"/>
        <a:ext cx="1331460" cy="1151869"/>
      </dsp:txXfrm>
    </dsp:sp>
    <dsp:sp modelId="{E603ADB2-CC24-4D7A-8CF8-9002EC6818FE}">
      <dsp:nvSpPr>
        <dsp:cNvPr id="0" name=""/>
        <dsp:cNvSpPr/>
      </dsp:nvSpPr>
      <dsp:spPr>
        <a:xfrm>
          <a:off x="2806342" y="1593281"/>
          <a:ext cx="613008" cy="528188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4E4A24-8039-41C2-887C-FEDB2F0EE590}">
      <dsp:nvSpPr>
        <dsp:cNvPr id="0" name=""/>
        <dsp:cNvSpPr/>
      </dsp:nvSpPr>
      <dsp:spPr>
        <a:xfrm>
          <a:off x="2444281" y="751488"/>
          <a:ext cx="1331460" cy="1151869"/>
        </a:xfrm>
        <a:prstGeom prst="hexagon">
          <a:avLst>
            <a:gd name="adj" fmla="val 28570"/>
            <a:gd name="vf" fmla="val 115470"/>
          </a:avLst>
        </a:prstGeom>
        <a:solidFill>
          <a:srgbClr val="92D05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</a:rPr>
            <a:t>Strategy </a:t>
          </a:r>
          <a:endParaRPr lang="en-US" sz="1400" b="1" kern="1200" dirty="0">
            <a:solidFill>
              <a:schemeClr val="tx1"/>
            </a:solidFill>
          </a:endParaRPr>
        </a:p>
      </dsp:txBody>
      <dsp:txXfrm>
        <a:off x="2444281" y="751488"/>
        <a:ext cx="1331460" cy="1151869"/>
      </dsp:txXfrm>
    </dsp:sp>
    <dsp:sp modelId="{8B7FECE6-75AA-4988-A761-0F97696C0328}">
      <dsp:nvSpPr>
        <dsp:cNvPr id="0" name=""/>
        <dsp:cNvSpPr/>
      </dsp:nvSpPr>
      <dsp:spPr>
        <a:xfrm>
          <a:off x="2309359" y="2707904"/>
          <a:ext cx="613008" cy="528188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2F8D46-EFED-4289-B52D-A9C69E6A5096}">
      <dsp:nvSpPr>
        <dsp:cNvPr id="0" name=""/>
        <dsp:cNvSpPr/>
      </dsp:nvSpPr>
      <dsp:spPr>
        <a:xfrm>
          <a:off x="2228971" y="2101261"/>
          <a:ext cx="1762081" cy="1151869"/>
        </a:xfrm>
        <a:prstGeom prst="hexagon">
          <a:avLst>
            <a:gd name="adj" fmla="val 28570"/>
            <a:gd name="vf" fmla="val 115470"/>
          </a:avLst>
        </a:prstGeom>
        <a:solidFill>
          <a:schemeClr val="accent5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</a:rPr>
            <a:t>Coordination </a:t>
          </a:r>
          <a:endParaRPr lang="en-US" sz="1400" b="1" kern="1200" dirty="0">
            <a:solidFill>
              <a:schemeClr val="tx1"/>
            </a:solidFill>
          </a:endParaRPr>
        </a:p>
      </dsp:txBody>
      <dsp:txXfrm>
        <a:off x="2228971" y="2101261"/>
        <a:ext cx="1762081" cy="1151869"/>
      </dsp:txXfrm>
    </dsp:sp>
    <dsp:sp modelId="{BAD7A7BD-7AD2-4294-9EBF-EF9BF11262BE}">
      <dsp:nvSpPr>
        <dsp:cNvPr id="0" name=""/>
        <dsp:cNvSpPr/>
      </dsp:nvSpPr>
      <dsp:spPr>
        <a:xfrm>
          <a:off x="1076539" y="2823606"/>
          <a:ext cx="613008" cy="528188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337D55-3D8F-474C-B642-17DA763133B6}">
      <dsp:nvSpPr>
        <dsp:cNvPr id="0" name=""/>
        <dsp:cNvSpPr/>
      </dsp:nvSpPr>
      <dsp:spPr>
        <a:xfrm>
          <a:off x="1015443" y="2810531"/>
          <a:ext cx="1746929" cy="1151869"/>
        </a:xfrm>
        <a:prstGeom prst="hexagon">
          <a:avLst>
            <a:gd name="adj" fmla="val 28570"/>
            <a:gd name="vf" fmla="val 115470"/>
          </a:avLst>
        </a:prstGeom>
        <a:solidFill>
          <a:schemeClr val="accent5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>
              <a:solidFill>
                <a:schemeClr val="tx1"/>
              </a:solidFill>
            </a:rPr>
            <a:t>Implementation </a:t>
          </a:r>
          <a:endParaRPr lang="en-US" sz="1100" b="1" kern="1200" dirty="0">
            <a:solidFill>
              <a:schemeClr val="tx1"/>
            </a:solidFill>
          </a:endParaRPr>
        </a:p>
      </dsp:txBody>
      <dsp:txXfrm>
        <a:off x="1015443" y="2810531"/>
        <a:ext cx="1746929" cy="1151869"/>
      </dsp:txXfrm>
    </dsp:sp>
    <dsp:sp modelId="{13C7D670-5D12-44CD-928A-898FCDC6CE6D}">
      <dsp:nvSpPr>
        <dsp:cNvPr id="0" name=""/>
        <dsp:cNvSpPr/>
      </dsp:nvSpPr>
      <dsp:spPr>
        <a:xfrm>
          <a:off x="349394" y="1836572"/>
          <a:ext cx="613008" cy="528188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18DEC5-68EF-444E-AD2A-361C87A47C0E}">
      <dsp:nvSpPr>
        <dsp:cNvPr id="0" name=""/>
        <dsp:cNvSpPr/>
      </dsp:nvSpPr>
      <dsp:spPr>
        <a:xfrm>
          <a:off x="-104853" y="2102053"/>
          <a:ext cx="1533975" cy="1151869"/>
        </a:xfrm>
        <a:prstGeom prst="hexagon">
          <a:avLst>
            <a:gd name="adj" fmla="val 28570"/>
            <a:gd name="vf" fmla="val 115470"/>
          </a:avLst>
        </a:prstGeom>
        <a:solidFill>
          <a:srgbClr val="FF0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</a:rPr>
            <a:t>Monitoring </a:t>
          </a:r>
          <a:endParaRPr lang="en-US" sz="1400" b="1" kern="1200" dirty="0">
            <a:solidFill>
              <a:schemeClr val="tx1"/>
            </a:solidFill>
          </a:endParaRPr>
        </a:p>
      </dsp:txBody>
      <dsp:txXfrm>
        <a:off x="-104853" y="2102053"/>
        <a:ext cx="1533975" cy="1151869"/>
      </dsp:txXfrm>
    </dsp:sp>
    <dsp:sp modelId="{BA27A4B4-86EA-4707-8B71-F79C3C945BEB}">
      <dsp:nvSpPr>
        <dsp:cNvPr id="0" name=""/>
        <dsp:cNvSpPr/>
      </dsp:nvSpPr>
      <dsp:spPr>
        <a:xfrm>
          <a:off x="-3595" y="706892"/>
          <a:ext cx="1331460" cy="1151869"/>
        </a:xfrm>
        <a:prstGeom prst="hexagon">
          <a:avLst>
            <a:gd name="adj" fmla="val 28570"/>
            <a:gd name="vf" fmla="val 115470"/>
          </a:avLst>
        </a:prstGeom>
        <a:solidFill>
          <a:schemeClr val="accent3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</a:rPr>
            <a:t>Feedback</a:t>
          </a:r>
          <a:r>
            <a:rPr lang="en-US" sz="1100" kern="1200" dirty="0" smtClean="0"/>
            <a:t> </a:t>
          </a:r>
          <a:endParaRPr lang="en-US" sz="1100" kern="1200" dirty="0"/>
        </a:p>
      </dsp:txBody>
      <dsp:txXfrm>
        <a:off x="-3595" y="706892"/>
        <a:ext cx="1331460" cy="115186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540AEDD-E17F-4BE4-9536-F29FC26C3B15}">
      <dsp:nvSpPr>
        <dsp:cNvPr id="0" name=""/>
        <dsp:cNvSpPr/>
      </dsp:nvSpPr>
      <dsp:spPr>
        <a:xfrm>
          <a:off x="1073515" y="1278270"/>
          <a:ext cx="1624737" cy="1405463"/>
        </a:xfrm>
        <a:prstGeom prst="hexagon">
          <a:avLst>
            <a:gd name="adj" fmla="val 28570"/>
            <a:gd name="vf" fmla="val 115470"/>
          </a:avLst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</a:rPr>
            <a:t>Community</a:t>
          </a:r>
          <a:endParaRPr lang="en-US" sz="1400" b="1" kern="1200" dirty="0">
            <a:solidFill>
              <a:schemeClr val="tx1"/>
            </a:solidFill>
          </a:endParaRPr>
        </a:p>
      </dsp:txBody>
      <dsp:txXfrm>
        <a:off x="1073515" y="1278270"/>
        <a:ext cx="1624737" cy="1405463"/>
      </dsp:txXfrm>
    </dsp:sp>
    <dsp:sp modelId="{F91E7BDD-A6BA-4178-8159-1736CA3C6A5B}">
      <dsp:nvSpPr>
        <dsp:cNvPr id="0" name=""/>
        <dsp:cNvSpPr/>
      </dsp:nvSpPr>
      <dsp:spPr>
        <a:xfrm>
          <a:off x="2090913" y="605851"/>
          <a:ext cx="613008" cy="528188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15AF8F-07B0-4507-A628-ABCD0DEE80A5}">
      <dsp:nvSpPr>
        <dsp:cNvPr id="0" name=""/>
        <dsp:cNvSpPr/>
      </dsp:nvSpPr>
      <dsp:spPr>
        <a:xfrm>
          <a:off x="1293918" y="0"/>
          <a:ext cx="1331460" cy="1151869"/>
        </a:xfrm>
        <a:prstGeom prst="hexagon">
          <a:avLst>
            <a:gd name="adj" fmla="val 28570"/>
            <a:gd name="vf" fmla="val 115470"/>
          </a:avLst>
        </a:prstGeom>
        <a:solidFill>
          <a:srgbClr val="FFAD35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</a:rPr>
            <a:t>NGOs </a:t>
          </a:r>
          <a:endParaRPr lang="en-US" sz="1400" b="1" kern="1200" dirty="0">
            <a:solidFill>
              <a:schemeClr val="tx1"/>
            </a:solidFill>
          </a:endParaRPr>
        </a:p>
      </dsp:txBody>
      <dsp:txXfrm>
        <a:off x="1293918" y="0"/>
        <a:ext cx="1331460" cy="1151869"/>
      </dsp:txXfrm>
    </dsp:sp>
    <dsp:sp modelId="{E603ADB2-CC24-4D7A-8CF8-9002EC6818FE}">
      <dsp:nvSpPr>
        <dsp:cNvPr id="0" name=""/>
        <dsp:cNvSpPr/>
      </dsp:nvSpPr>
      <dsp:spPr>
        <a:xfrm>
          <a:off x="2806342" y="1593281"/>
          <a:ext cx="613008" cy="528188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4E4A24-8039-41C2-887C-FEDB2F0EE590}">
      <dsp:nvSpPr>
        <dsp:cNvPr id="0" name=""/>
        <dsp:cNvSpPr/>
      </dsp:nvSpPr>
      <dsp:spPr>
        <a:xfrm>
          <a:off x="2444281" y="751488"/>
          <a:ext cx="1331460" cy="1151869"/>
        </a:xfrm>
        <a:prstGeom prst="hexagon">
          <a:avLst>
            <a:gd name="adj" fmla="val 28570"/>
            <a:gd name="vf" fmla="val 115470"/>
          </a:avLst>
        </a:prstGeom>
        <a:solidFill>
          <a:srgbClr val="00B05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</a:rPr>
            <a:t>Youth</a:t>
          </a:r>
          <a:endParaRPr lang="en-US" sz="1400" b="1" kern="1200" dirty="0">
            <a:solidFill>
              <a:schemeClr val="tx1"/>
            </a:solidFill>
          </a:endParaRPr>
        </a:p>
      </dsp:txBody>
      <dsp:txXfrm>
        <a:off x="2444281" y="751488"/>
        <a:ext cx="1331460" cy="1151869"/>
      </dsp:txXfrm>
    </dsp:sp>
    <dsp:sp modelId="{8B7FECE6-75AA-4988-A761-0F97696C0328}">
      <dsp:nvSpPr>
        <dsp:cNvPr id="0" name=""/>
        <dsp:cNvSpPr/>
      </dsp:nvSpPr>
      <dsp:spPr>
        <a:xfrm>
          <a:off x="2309359" y="2707904"/>
          <a:ext cx="613008" cy="528188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2F8D46-EFED-4289-B52D-A9C69E6A5096}">
      <dsp:nvSpPr>
        <dsp:cNvPr id="0" name=""/>
        <dsp:cNvSpPr/>
      </dsp:nvSpPr>
      <dsp:spPr>
        <a:xfrm>
          <a:off x="2228971" y="2101261"/>
          <a:ext cx="1762081" cy="1151869"/>
        </a:xfrm>
        <a:prstGeom prst="hexagon">
          <a:avLst>
            <a:gd name="adj" fmla="val 28570"/>
            <a:gd name="vf" fmla="val 115470"/>
          </a:avLst>
        </a:prstGeom>
        <a:solidFill>
          <a:schemeClr val="accent5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</a:rPr>
            <a:t>Private Sector</a:t>
          </a:r>
          <a:endParaRPr lang="en-US" sz="1400" b="1" kern="1200" dirty="0">
            <a:solidFill>
              <a:schemeClr val="tx1"/>
            </a:solidFill>
          </a:endParaRPr>
        </a:p>
      </dsp:txBody>
      <dsp:txXfrm>
        <a:off x="2228971" y="2101261"/>
        <a:ext cx="1762081" cy="1151869"/>
      </dsp:txXfrm>
    </dsp:sp>
    <dsp:sp modelId="{BAD7A7BD-7AD2-4294-9EBF-EF9BF11262BE}">
      <dsp:nvSpPr>
        <dsp:cNvPr id="0" name=""/>
        <dsp:cNvSpPr/>
      </dsp:nvSpPr>
      <dsp:spPr>
        <a:xfrm>
          <a:off x="1076539" y="2823606"/>
          <a:ext cx="613008" cy="528188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337D55-3D8F-474C-B642-17DA763133B6}">
      <dsp:nvSpPr>
        <dsp:cNvPr id="0" name=""/>
        <dsp:cNvSpPr/>
      </dsp:nvSpPr>
      <dsp:spPr>
        <a:xfrm>
          <a:off x="1015443" y="2810531"/>
          <a:ext cx="1746929" cy="1151869"/>
        </a:xfrm>
        <a:prstGeom prst="hexagon">
          <a:avLst>
            <a:gd name="adj" fmla="val 28570"/>
            <a:gd name="vf" fmla="val 115470"/>
          </a:avLst>
        </a:prstGeom>
        <a:solidFill>
          <a:srgbClr val="FF0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>
              <a:solidFill>
                <a:schemeClr val="tx1"/>
              </a:solidFill>
            </a:rPr>
            <a:t>Health System</a:t>
          </a:r>
          <a:endParaRPr lang="en-US" sz="1100" b="1" kern="1200" dirty="0">
            <a:solidFill>
              <a:schemeClr val="tx1"/>
            </a:solidFill>
          </a:endParaRPr>
        </a:p>
      </dsp:txBody>
      <dsp:txXfrm>
        <a:off x="1015443" y="2810531"/>
        <a:ext cx="1746929" cy="1151869"/>
      </dsp:txXfrm>
    </dsp:sp>
    <dsp:sp modelId="{13C7D670-5D12-44CD-928A-898FCDC6CE6D}">
      <dsp:nvSpPr>
        <dsp:cNvPr id="0" name=""/>
        <dsp:cNvSpPr/>
      </dsp:nvSpPr>
      <dsp:spPr>
        <a:xfrm>
          <a:off x="349394" y="1836572"/>
          <a:ext cx="613008" cy="528188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18DEC5-68EF-444E-AD2A-361C87A47C0E}">
      <dsp:nvSpPr>
        <dsp:cNvPr id="0" name=""/>
        <dsp:cNvSpPr/>
      </dsp:nvSpPr>
      <dsp:spPr>
        <a:xfrm>
          <a:off x="-104853" y="2102053"/>
          <a:ext cx="1533975" cy="1151869"/>
        </a:xfrm>
        <a:prstGeom prst="hexagon">
          <a:avLst>
            <a:gd name="adj" fmla="val 28570"/>
            <a:gd name="vf" fmla="val 115470"/>
          </a:avLst>
        </a:prstGeom>
        <a:solidFill>
          <a:schemeClr val="accent6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</a:rPr>
            <a:t>Monitoring </a:t>
          </a:r>
          <a:endParaRPr lang="en-US" sz="1400" b="1" kern="1200" dirty="0">
            <a:solidFill>
              <a:schemeClr val="tx1"/>
            </a:solidFill>
          </a:endParaRPr>
        </a:p>
      </dsp:txBody>
      <dsp:txXfrm>
        <a:off x="-104853" y="2102053"/>
        <a:ext cx="1533975" cy="1151869"/>
      </dsp:txXfrm>
    </dsp:sp>
    <dsp:sp modelId="{BA27A4B4-86EA-4707-8B71-F79C3C945BEB}">
      <dsp:nvSpPr>
        <dsp:cNvPr id="0" name=""/>
        <dsp:cNvSpPr/>
      </dsp:nvSpPr>
      <dsp:spPr>
        <a:xfrm>
          <a:off x="-3595" y="706892"/>
          <a:ext cx="1331460" cy="1151869"/>
        </a:xfrm>
        <a:prstGeom prst="hexagon">
          <a:avLst>
            <a:gd name="adj" fmla="val 28570"/>
            <a:gd name="vf" fmla="val 115470"/>
          </a:avLst>
        </a:prstGeom>
        <a:solidFill>
          <a:schemeClr val="accent3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</a:rPr>
            <a:t>Feedback</a:t>
          </a:r>
          <a:r>
            <a:rPr lang="en-US" sz="1100" kern="1200" dirty="0" smtClean="0"/>
            <a:t> </a:t>
          </a:r>
          <a:endParaRPr lang="en-US" sz="1100" kern="1200" dirty="0"/>
        </a:p>
      </dsp:txBody>
      <dsp:txXfrm>
        <a:off x="-3595" y="706892"/>
        <a:ext cx="1331460" cy="11518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BDA385-9780-D54C-8CF5-928BF399B1DD}" type="datetimeFigureOut">
              <a:rPr lang="en-US" smtClean="0"/>
              <a:pPr/>
              <a:t>11/9/2016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EDB065-6285-A343-9B9A-002BEF2F54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639335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52016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74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65CA28E-0930-4F6F-AA80-A5B4CCDBCA28}" type="datetimeFigureOut">
              <a:rPr lang="ar-EG" smtClean="0"/>
              <a:pPr/>
              <a:t>09/02/1438</a:t>
            </a:fld>
            <a:endParaRPr lang="ar-E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E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52016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74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5A4B0BA-A22B-49D0-8553-42834FF826D0}" type="slidenum">
              <a:rPr lang="ar-EG" smtClean="0"/>
              <a:pPr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xmlns="" val="298195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4B0BA-A22B-49D0-8553-42834FF826D0}" type="slidenum">
              <a:rPr lang="ar-EG" smtClean="0"/>
              <a:pPr/>
              <a:t>1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xmlns="" val="23016232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387B9674-8AC7-4B14-91A1-91795ED187AF}" type="slidenum">
              <a:rPr lang="en-US" altLang="en-US" sz="1200" smtClean="0"/>
              <a:pPr/>
              <a:t>10</a:t>
            </a:fld>
            <a:endParaRPr lang="en-US" altLang="en-US" sz="1200" dirty="0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37096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387B9674-8AC7-4B14-91A1-91795ED187AF}" type="slidenum">
              <a:rPr lang="en-US" altLang="en-US" sz="1200" smtClean="0"/>
              <a:pPr/>
              <a:t>11</a:t>
            </a:fld>
            <a:endParaRPr lang="en-US" altLang="en-US" sz="1200" dirty="0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3992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>
                <a:solidFill>
                  <a:schemeClr val="bg1"/>
                </a:solidFill>
                <a:latin typeface="Candara" panose="020E0502030303020204" pitchFamily="34" charset="0"/>
              </a:rPr>
              <a:t>Also, in Sudan, one in five married women belonging to the richest fifth of the population used modern contraception, while hardly of those belonging to the poorest fifth do so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Candara" panose="020E0502030303020204" pitchFamily="34" charset="0"/>
              </a:rPr>
              <a:t>The situation is similar in a number of Arab States due to disadvantaged population groups such as young girls, illiterate women, or displaced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27B231-199D-4722-BB73-056FEF6A8724}" type="slidenum">
              <a:rPr lang="en-US" altLang="en-US" smtClean="0"/>
              <a:pPr>
                <a:defRPr/>
              </a:pPr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8436915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387B9674-8AC7-4B14-91A1-91795ED187AF}" type="slidenum">
              <a:rPr lang="en-US" altLang="en-US" sz="1200" smtClean="0"/>
              <a:pPr/>
              <a:t>13</a:t>
            </a:fld>
            <a:endParaRPr lang="en-US" altLang="en-US" sz="1200" dirty="0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48838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387B9674-8AC7-4B14-91A1-91795ED187AF}" type="slidenum">
              <a:rPr lang="en-US" altLang="en-US" sz="1200" smtClean="0"/>
              <a:pPr/>
              <a:t>14</a:t>
            </a:fld>
            <a:endParaRPr lang="en-US" altLang="en-US" sz="1200" dirty="0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37096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387B9674-8AC7-4B14-91A1-91795ED187AF}" type="slidenum">
              <a:rPr lang="en-US" altLang="en-US" sz="1200" smtClean="0"/>
              <a:pPr/>
              <a:t>15</a:t>
            </a:fld>
            <a:endParaRPr lang="en-US" altLang="en-US" sz="1200" dirty="0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37096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4B0BA-A22B-49D0-8553-42834FF826D0}" type="slidenum">
              <a:rPr lang="ar-EG" smtClean="0"/>
              <a:pPr/>
              <a:t>16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xmlns="" val="10764004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4B0BA-A22B-49D0-8553-42834FF826D0}" type="slidenum">
              <a:rPr lang="ar-EG" smtClean="0"/>
              <a:pPr/>
              <a:t>17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xmlns="" val="34016382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4B0BA-A22B-49D0-8553-42834FF826D0}" type="slidenum">
              <a:rPr lang="ar-EG" smtClean="0"/>
              <a:pPr/>
              <a:t>18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xmlns="" val="23563211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387B9674-8AC7-4B14-91A1-91795ED187AF}" type="slidenum">
              <a:rPr lang="en-US" altLang="en-US" sz="1200" smtClean="0"/>
              <a:pPr/>
              <a:t>19</a:t>
            </a:fld>
            <a:endParaRPr lang="en-US" altLang="en-US" sz="1200" dirty="0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48838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4B0BA-A22B-49D0-8553-42834FF826D0}" type="slidenum">
              <a:rPr lang="ar-EG" smtClean="0"/>
              <a:pPr/>
              <a:t>2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xmlns="" val="140544692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387B9674-8AC7-4B14-91A1-91795ED187AF}" type="slidenum">
              <a:rPr lang="en-US" altLang="en-US" sz="1200" smtClean="0"/>
              <a:pPr/>
              <a:t>20</a:t>
            </a:fld>
            <a:endParaRPr lang="en-US" altLang="en-US" sz="1200" dirty="0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48838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27B231-199D-4722-BB73-056FEF6A8724}" type="slidenum">
              <a:rPr lang="en-US" altLang="en-US" smtClean="0"/>
              <a:pPr>
                <a:defRPr/>
              </a:pPr>
              <a:t>21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957463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4B0BA-A22B-49D0-8553-42834FF826D0}" type="slidenum">
              <a:rPr lang="ar-EG" smtClean="0"/>
              <a:pPr/>
              <a:t>22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xmlns="" val="6172602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4B0BA-A22B-49D0-8553-42834FF826D0}" type="slidenum">
              <a:rPr lang="ar-EG" smtClean="0"/>
              <a:pPr/>
              <a:t>3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xmlns="" val="27807068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endParaRPr lang="ar-E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4B0BA-A22B-49D0-8553-42834FF826D0}" type="slidenum">
              <a:rPr lang="ar-EG" smtClean="0"/>
              <a:pPr/>
              <a:t>4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xmlns="" val="19593646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endParaRPr lang="ar-E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4B0BA-A22B-49D0-8553-42834FF826D0}" type="slidenum">
              <a:rPr lang="ar-EG" smtClean="0"/>
              <a:pPr/>
              <a:t>5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xmlns="" val="4817442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E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4B0BA-A22B-49D0-8553-42834FF826D0}" type="slidenum">
              <a:rPr lang="ar-EG" smtClean="0"/>
              <a:pPr/>
              <a:t>6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xmlns="" val="4733327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0"/>
            <a:endParaRPr lang="ar-E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4B0BA-A22B-49D0-8553-42834FF826D0}" type="slidenum">
              <a:rPr lang="ar-EG" smtClean="0"/>
              <a:pPr/>
              <a:t>7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xmlns="" val="24855205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 algn="l" rtl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27B231-199D-4722-BB73-056FEF6A8724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74586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27B231-199D-4722-BB73-056FEF6A8724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51853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11/9/2016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MENA logo-01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89314" y="980554"/>
            <a:ext cx="6054922" cy="123929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11/9/2016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11/9/2016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22" name="Picture 21" descr="MENA logo-01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47438" y="6041319"/>
            <a:ext cx="2804296" cy="5739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11/9/2016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11/9/2016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6" name="Picture 15" descr="MENA logo-01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47438" y="6041318"/>
            <a:ext cx="2804296" cy="5739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11/9/2016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11/9/2016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11/9/2016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11/9/2016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 descr="MENA logo-01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47438" y="6041318"/>
            <a:ext cx="2804296" cy="5739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11/9/2016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7" name="Picture 16" descr="MENA logo-01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47438" y="6041318"/>
            <a:ext cx="2804296" cy="5739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11/9/2016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pic>
        <p:nvPicPr>
          <p:cNvPr id="17" name="Picture 16" descr="MENA logo-01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47438" y="6041318"/>
            <a:ext cx="2804296" cy="57397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38585" y="6250163"/>
            <a:ext cx="7417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11/9/2016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5"/>
            <a:ext cx="3044947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5" name="Picture 14" descr="MENA logo-01.jpg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82504" y="6126163"/>
            <a:ext cx="2804296" cy="5739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0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16406"/>
            <a:ext cx="7772400" cy="1780108"/>
          </a:xfrm>
        </p:spPr>
        <p:txBody>
          <a:bodyPr>
            <a:noAutofit/>
          </a:bodyPr>
          <a:lstStyle/>
          <a:p>
            <a:r>
              <a:rPr lang="ar-EG" sz="3600" dirty="0"/>
              <a:t/>
            </a:r>
            <a:br>
              <a:rPr lang="ar-EG" sz="3600" dirty="0"/>
            </a:br>
            <a:r>
              <a:rPr lang="en-US" sz="3600" dirty="0"/>
              <a:t> </a:t>
            </a:r>
            <a:r>
              <a:rPr lang="en-US" sz="3600" b="1" dirty="0">
                <a:solidFill>
                  <a:schemeClr val="tx1"/>
                </a:solidFill>
              </a:rPr>
              <a:t>MENA HPF CONFERENCE ON </a:t>
            </a:r>
            <a:r>
              <a:rPr lang="en-US" sz="3600" dirty="0">
                <a:solidFill>
                  <a:schemeClr val="tx1"/>
                </a:solidFill>
              </a:rPr>
              <a:t/>
            </a:r>
            <a:br>
              <a:rPr lang="en-US" sz="3600" dirty="0">
                <a:solidFill>
                  <a:schemeClr val="tx1"/>
                </a:solidFill>
              </a:rPr>
            </a:br>
            <a:r>
              <a:rPr lang="en-US" sz="3600" b="1" dirty="0">
                <a:solidFill>
                  <a:schemeClr val="tx1"/>
                </a:solidFill>
              </a:rPr>
              <a:t>UNIVERSAL ACCESS TO QUALITY HEALTHCARE IN THE ARAB COUNTRIES </a:t>
            </a:r>
            <a:r>
              <a:rPr lang="en-US" sz="3600" dirty="0">
                <a:solidFill>
                  <a:schemeClr val="tx1"/>
                </a:solidFill>
              </a:rPr>
              <a:t/>
            </a:r>
            <a:br>
              <a:rPr lang="en-US" sz="3600" dirty="0">
                <a:solidFill>
                  <a:schemeClr val="tx1"/>
                </a:solidFill>
              </a:rPr>
            </a:br>
            <a:r>
              <a:rPr lang="en-US" sz="3600" b="1" dirty="0">
                <a:solidFill>
                  <a:schemeClr val="tx1"/>
                </a:solidFill>
              </a:rPr>
              <a:t>CAIRO, NOVEMBER 12-13, 2016 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91897" y="605925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1854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1066800" y="6096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457200" y="304800"/>
            <a:ext cx="5698976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sz="3300" b="1" dirty="0" smtClean="0">
                <a:latin typeface="Candara" panose="020E0502030303020204" pitchFamily="34" charset="0"/>
              </a:rPr>
              <a:t>Challenges in Maternal Health </a:t>
            </a:r>
            <a:endParaRPr lang="en-US" altLang="en-US" sz="3300" dirty="0">
              <a:latin typeface="Candara" panose="020E0502030303020204" pitchFamily="34" charset="0"/>
            </a:endParaRPr>
          </a:p>
        </p:txBody>
      </p:sp>
      <p:sp>
        <p:nvSpPr>
          <p:cNvPr id="4103" name="TextBox 7"/>
          <p:cNvSpPr txBox="1">
            <a:spLocks noChangeArrowheads="1"/>
          </p:cNvSpPr>
          <p:nvPr/>
        </p:nvSpPr>
        <p:spPr bwMode="auto">
          <a:xfrm>
            <a:off x="251520" y="1407053"/>
            <a:ext cx="5876966" cy="2456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marL="274320" lvl="1" indent="-274320">
              <a:spcBef>
                <a:spcPct val="20000"/>
              </a:spcBef>
              <a:buSzPct val="100000"/>
              <a:buFont typeface="Wingdings" panose="05000000000000000000" pitchFamily="2" charset="2"/>
              <a:buChar char="ü"/>
            </a:pPr>
            <a:r>
              <a:rPr lang="en-GB" sz="1600" dirty="0">
                <a:latin typeface="Candara" panose="020E0502030303020204" pitchFamily="34" charset="0"/>
              </a:rPr>
              <a:t>During the MDG era, country actions to reduce maternal mortality were recognized yet those targeting decreasing morbidities are still in need of major support; fistula is an example</a:t>
            </a:r>
          </a:p>
          <a:p>
            <a:pPr marL="274320" lvl="1" indent="-274320">
              <a:spcBef>
                <a:spcPct val="20000"/>
              </a:spcBef>
              <a:buSzPct val="100000"/>
              <a:buFont typeface="Wingdings" panose="05000000000000000000" pitchFamily="2" charset="2"/>
              <a:buChar char="ü"/>
            </a:pPr>
            <a:endParaRPr lang="en-GB" sz="1600" dirty="0">
              <a:latin typeface="Candara" panose="020E0502030303020204" pitchFamily="34" charset="0"/>
            </a:endParaRPr>
          </a:p>
          <a:p>
            <a:pPr marL="274320" lvl="1" indent="-274320">
              <a:spcBef>
                <a:spcPct val="20000"/>
              </a:spcBef>
              <a:buSzPct val="100000"/>
              <a:buFont typeface="Wingdings" panose="05000000000000000000" pitchFamily="2" charset="2"/>
              <a:buChar char="ü"/>
            </a:pPr>
            <a:r>
              <a:rPr lang="en-US" sz="1600" dirty="0">
                <a:latin typeface="Candara" panose="020E0502030303020204" pitchFamily="34" charset="0"/>
              </a:rPr>
              <a:t>There is a changing profile in the conditions that cause maternal deaths; reflecting the increasing burden of non-communicable diseases in women throughout the world</a:t>
            </a:r>
          </a:p>
          <a:p>
            <a:pPr marL="274320" lvl="1" indent="-274320">
              <a:spcBef>
                <a:spcPct val="20000"/>
              </a:spcBef>
              <a:buSzPct val="100000"/>
              <a:buFont typeface="Wingdings" panose="05000000000000000000" pitchFamily="2" charset="2"/>
              <a:buChar char="ü"/>
            </a:pPr>
            <a:endParaRPr lang="en-US" sz="1600" dirty="0">
              <a:latin typeface="Candara" panose="020E0502030303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03976" y="1340768"/>
            <a:ext cx="3440023" cy="237626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1521" y="3547213"/>
            <a:ext cx="8424935" cy="3884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 algn="just">
              <a:buFont typeface="Wingdings" panose="05000000000000000000" pitchFamily="2" charset="2"/>
              <a:buChar char="ü"/>
            </a:pPr>
            <a:r>
              <a:rPr lang="en-US" sz="1600" dirty="0">
                <a:latin typeface="Candara" panose="020E0502030303020204" pitchFamily="34" charset="0"/>
              </a:rPr>
              <a:t>Rates of Cesarean sections are increasing particularly in high- and middle-income </a:t>
            </a:r>
            <a:r>
              <a:rPr lang="en-US" sz="1600" dirty="0" smtClean="0">
                <a:latin typeface="Candara" panose="020E0502030303020204" pitchFamily="34" charset="0"/>
              </a:rPr>
              <a:t>countries</a:t>
            </a:r>
          </a:p>
          <a:p>
            <a:pPr marL="342900" lvl="1" indent="-342900" algn="just">
              <a:buFont typeface="Wingdings" panose="05000000000000000000" pitchFamily="2" charset="2"/>
              <a:buChar char="ü"/>
            </a:pPr>
            <a:endParaRPr lang="en-US" sz="1600" dirty="0">
              <a:latin typeface="Candara" panose="020E0502030303020204" pitchFamily="34" charset="0"/>
            </a:endParaRPr>
          </a:p>
          <a:p>
            <a:pPr marL="342900" lvl="1" indent="-342900" algn="just">
              <a:buFont typeface="Wingdings" panose="05000000000000000000" pitchFamily="2" charset="2"/>
              <a:buChar char="ü"/>
            </a:pPr>
            <a:r>
              <a:rPr lang="en-US" sz="1600" dirty="0" smtClean="0">
                <a:latin typeface="Candara" panose="020E0502030303020204" pitchFamily="34" charset="0"/>
              </a:rPr>
              <a:t>Only </a:t>
            </a:r>
            <a:r>
              <a:rPr lang="en-US" sz="1600" dirty="0">
                <a:latin typeface="Candara" panose="020E0502030303020204" pitchFamily="34" charset="0"/>
              </a:rPr>
              <a:t>half of the pregnant women in </a:t>
            </a:r>
            <a:r>
              <a:rPr lang="en-US" sz="1600" dirty="0" smtClean="0">
                <a:latin typeface="Candara" panose="020E0502030303020204" pitchFamily="34" charset="0"/>
              </a:rPr>
              <a:t>Arab </a:t>
            </a:r>
            <a:r>
              <a:rPr lang="en-US" sz="1600" dirty="0">
                <a:latin typeface="Candara" panose="020E0502030303020204" pitchFamily="34" charset="0"/>
              </a:rPr>
              <a:t>member states benefited from the WHO recommendation of having at least four antenatal care visits during each </a:t>
            </a:r>
            <a:r>
              <a:rPr lang="en-US" sz="1600" dirty="0" smtClean="0">
                <a:latin typeface="Candara" panose="020E0502030303020204" pitchFamily="34" charset="0"/>
              </a:rPr>
              <a:t>pregnancy</a:t>
            </a:r>
          </a:p>
          <a:p>
            <a:pPr marL="342900" lvl="1" indent="-342900" algn="just">
              <a:buFont typeface="Wingdings" panose="05000000000000000000" pitchFamily="2" charset="2"/>
              <a:buChar char="ü"/>
            </a:pPr>
            <a:endParaRPr lang="en-US" sz="1600" dirty="0">
              <a:latin typeface="Candara" panose="020E0502030303020204" pitchFamily="34" charset="0"/>
            </a:endParaRPr>
          </a:p>
          <a:p>
            <a:pPr marL="342900" lvl="1" indent="-342900" algn="just">
              <a:buFont typeface="Wingdings" panose="05000000000000000000" pitchFamily="2" charset="2"/>
              <a:buChar char="ü"/>
            </a:pPr>
            <a:r>
              <a:rPr lang="en-US" sz="1600" dirty="0" smtClean="0">
                <a:latin typeface="Candara" panose="020E0502030303020204" pitchFamily="34" charset="0"/>
              </a:rPr>
              <a:t>51</a:t>
            </a:r>
            <a:r>
              <a:rPr lang="en-US" sz="1600" dirty="0">
                <a:latin typeface="Candara" panose="020E0502030303020204" pitchFamily="34" charset="0"/>
              </a:rPr>
              <a:t>% of deliveries  attended by a skilled attendant in low-income </a:t>
            </a:r>
            <a:r>
              <a:rPr lang="en-US" sz="1600" dirty="0" smtClean="0">
                <a:latin typeface="Candara" panose="020E0502030303020204" pitchFamily="34" charset="0"/>
              </a:rPr>
              <a:t>countries</a:t>
            </a:r>
          </a:p>
          <a:p>
            <a:pPr marL="342900" lvl="1" indent="-342900" algn="just">
              <a:buFont typeface="Wingdings" panose="05000000000000000000" pitchFamily="2" charset="2"/>
              <a:buChar char="ü"/>
            </a:pPr>
            <a:endParaRPr lang="en-US" sz="1600" dirty="0">
              <a:latin typeface="Candara" panose="020E0502030303020204" pitchFamily="34" charset="0"/>
            </a:endParaRPr>
          </a:p>
          <a:p>
            <a:pPr marL="342900" lvl="1" indent="-342900" algn="just">
              <a:buFont typeface="Wingdings" panose="05000000000000000000" pitchFamily="2" charset="2"/>
              <a:buChar char="ü"/>
            </a:pPr>
            <a:r>
              <a:rPr lang="en-US" sz="1600" dirty="0" smtClean="0">
                <a:latin typeface="Candara" panose="020E0502030303020204" pitchFamily="34" charset="0"/>
              </a:rPr>
              <a:t>12</a:t>
            </a:r>
            <a:r>
              <a:rPr lang="en-US" sz="1600" dirty="0">
                <a:latin typeface="Candara" panose="020E0502030303020204" pitchFamily="34" charset="0"/>
              </a:rPr>
              <a:t>% of married women 15-49 wanting to avoid a pregnancy did not have access to or are not using an effective method of </a:t>
            </a:r>
            <a:r>
              <a:rPr lang="en-US" sz="1600" dirty="0" smtClean="0">
                <a:latin typeface="Candara" panose="020E0502030303020204" pitchFamily="34" charset="0"/>
              </a:rPr>
              <a:t>contraception</a:t>
            </a:r>
          </a:p>
          <a:p>
            <a:pPr marL="342900" lvl="1" indent="-342900" algn="just">
              <a:buFont typeface="Wingdings" panose="05000000000000000000" pitchFamily="2" charset="2"/>
              <a:buChar char="ü"/>
            </a:pPr>
            <a:endParaRPr lang="en-US" sz="1600" dirty="0">
              <a:latin typeface="Candara" panose="020E0502030303020204" pitchFamily="34" charset="0"/>
            </a:endParaRPr>
          </a:p>
          <a:p>
            <a:pPr marL="342900" lvl="1" indent="-342900" algn="just">
              <a:buFont typeface="Wingdings" panose="05000000000000000000" pitchFamily="2" charset="2"/>
              <a:buChar char="ü"/>
            </a:pPr>
            <a:r>
              <a:rPr lang="en-US" sz="1600" dirty="0" smtClean="0">
                <a:latin typeface="Candara" panose="020E0502030303020204" pitchFamily="34" charset="0"/>
              </a:rPr>
              <a:t>Reproductive </a:t>
            </a:r>
            <a:r>
              <a:rPr lang="en-US" sz="1600" dirty="0">
                <a:latin typeface="Candara" panose="020E0502030303020204" pitchFamily="34" charset="0"/>
              </a:rPr>
              <a:t>health services are fragmented and not integrated within health </a:t>
            </a:r>
            <a:r>
              <a:rPr lang="en-US" sz="1600" dirty="0" smtClean="0">
                <a:latin typeface="Candara" panose="020E0502030303020204" pitchFamily="34" charset="0"/>
              </a:rPr>
              <a:t>systems</a:t>
            </a:r>
          </a:p>
          <a:p>
            <a:pPr marL="342900" lvl="1" indent="-342900" algn="just">
              <a:buFont typeface="Wingdings" panose="05000000000000000000" pitchFamily="2" charset="2"/>
              <a:buChar char="ü"/>
            </a:pPr>
            <a:endParaRPr lang="en-US" sz="1600" dirty="0">
              <a:latin typeface="Candara" panose="020E0502030303020204" pitchFamily="34" charset="0"/>
            </a:endParaRPr>
          </a:p>
          <a:p>
            <a:pPr marL="342900" lvl="1" indent="-34290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sz="1600" dirty="0" smtClean="0">
                <a:latin typeface="Candara" panose="020E0502030303020204" pitchFamily="34" charset="0"/>
              </a:rPr>
              <a:t>Gender </a:t>
            </a:r>
            <a:r>
              <a:rPr lang="en-US" sz="1600" dirty="0">
                <a:latin typeface="Candara" panose="020E0502030303020204" pitchFamily="34" charset="0"/>
              </a:rPr>
              <a:t>Based Violence (GBV) </a:t>
            </a:r>
            <a:r>
              <a:rPr lang="en-US" sz="1600" dirty="0" smtClean="0">
                <a:latin typeface="Candara" panose="020E0502030303020204" pitchFamily="34" charset="0"/>
              </a:rPr>
              <a:t>and adolescent pregnancy are </a:t>
            </a:r>
            <a:r>
              <a:rPr lang="en-US" sz="1600" dirty="0">
                <a:latin typeface="Candara" panose="020E0502030303020204" pitchFamily="34" charset="0"/>
              </a:rPr>
              <a:t>visibly increasing</a:t>
            </a:r>
          </a:p>
          <a:p>
            <a:pPr marL="342900" lvl="1" indent="-342900">
              <a:lnSpc>
                <a:spcPct val="80000"/>
              </a:lnSpc>
              <a:buClr>
                <a:schemeClr val="accent1"/>
              </a:buClr>
              <a:buFont typeface="Wingdings" panose="05000000000000000000" pitchFamily="2" charset="2"/>
              <a:buChar char="ü"/>
            </a:pPr>
            <a:endParaRPr lang="en-US" sz="1600" dirty="0">
              <a:latin typeface="Candara" panose="020E0502030303020204" pitchFamily="34" charset="0"/>
            </a:endParaRPr>
          </a:p>
          <a:p>
            <a:pPr marL="342900" lvl="1" indent="-342900">
              <a:lnSpc>
                <a:spcPct val="80000"/>
              </a:lnSpc>
              <a:buClr>
                <a:schemeClr val="accent1"/>
              </a:buClr>
              <a:buFont typeface="Wingdings" panose="05000000000000000000" pitchFamily="2" charset="2"/>
              <a:buChar char="ü"/>
            </a:pPr>
            <a:endParaRPr lang="en-US" sz="1600" dirty="0">
              <a:latin typeface="Candara" panose="020E0502030303020204" pitchFamily="34" charset="0"/>
            </a:endParaRP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409173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1066800" y="6096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457200" y="304800"/>
            <a:ext cx="518318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sz="2800" b="1" dirty="0" smtClean="0">
                <a:latin typeface="Candara" panose="020E0502030303020204" pitchFamily="34" charset="0"/>
              </a:rPr>
              <a:t>Challenges in Child Health </a:t>
            </a:r>
            <a:r>
              <a:rPr lang="en-US" sz="2800" b="1" dirty="0">
                <a:latin typeface="Candara" panose="020E0502030303020204" pitchFamily="34" charset="0"/>
              </a:rPr>
              <a:t/>
            </a:r>
            <a:br>
              <a:rPr lang="en-US" sz="2800" b="1" dirty="0">
                <a:latin typeface="Candara" panose="020E0502030303020204" pitchFamily="34" charset="0"/>
              </a:rPr>
            </a:br>
            <a:endParaRPr lang="en-US" altLang="en-US" sz="3200" dirty="0">
              <a:latin typeface="Candara" panose="020E0502030303020204" pitchFamily="34" charset="0"/>
            </a:endParaRPr>
          </a:p>
        </p:txBody>
      </p:sp>
      <p:sp>
        <p:nvSpPr>
          <p:cNvPr id="4103" name="TextBox 7"/>
          <p:cNvSpPr txBox="1">
            <a:spLocks noChangeArrowheads="1"/>
          </p:cNvSpPr>
          <p:nvPr/>
        </p:nvSpPr>
        <p:spPr bwMode="auto">
          <a:xfrm>
            <a:off x="323528" y="1823390"/>
            <a:ext cx="8291264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n-GB" sz="2000" dirty="0">
                <a:latin typeface="Candara" panose="020E0502030303020204" pitchFamily="34" charset="0"/>
              </a:rPr>
              <a:t>Over 40% of under-five deaths occur in </a:t>
            </a:r>
            <a:r>
              <a:rPr lang="en-GB" sz="2000" dirty="0" smtClean="0">
                <a:latin typeface="Candara" panose="020E0502030303020204" pitchFamily="34" charset="0"/>
              </a:rPr>
              <a:t>the</a:t>
            </a:r>
          </a:p>
          <a:p>
            <a:pPr marL="0" indent="0"/>
            <a:r>
              <a:rPr lang="en-GB" sz="2000" dirty="0">
                <a:latin typeface="Candara" panose="020E0502030303020204" pitchFamily="34" charset="0"/>
              </a:rPr>
              <a:t> </a:t>
            </a:r>
            <a:r>
              <a:rPr lang="en-GB" sz="2000" dirty="0" smtClean="0">
                <a:latin typeface="Candara" panose="020E0502030303020204" pitchFamily="34" charset="0"/>
              </a:rPr>
              <a:t>       neonatal </a:t>
            </a:r>
            <a:r>
              <a:rPr lang="en-GB" sz="2000" dirty="0">
                <a:latin typeface="Candara" panose="020E0502030303020204" pitchFamily="34" charset="0"/>
              </a:rPr>
              <a:t>period </a:t>
            </a:r>
            <a:r>
              <a:rPr lang="en-GB" sz="2000" dirty="0" smtClean="0">
                <a:latin typeface="Candara" panose="020E0502030303020204" pitchFamily="34" charset="0"/>
              </a:rPr>
              <a:t>(first 28 days)</a:t>
            </a:r>
            <a:endParaRPr lang="en-GB" sz="2000" dirty="0">
              <a:latin typeface="Candara" panose="020E0502030303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Candara" panose="020E0502030303020204" pitchFamily="34" charset="0"/>
              </a:rPr>
              <a:t>Congenital </a:t>
            </a:r>
            <a:r>
              <a:rPr lang="en-US" sz="2000" dirty="0">
                <a:latin typeface="Candara" panose="020E0502030303020204" pitchFamily="34" charset="0"/>
              </a:rPr>
              <a:t>anomalies, injuries, and </a:t>
            </a:r>
            <a:endParaRPr lang="en-US" sz="2000" dirty="0" smtClean="0">
              <a:latin typeface="Candara" panose="020E0502030303020204" pitchFamily="34" charset="0"/>
            </a:endParaRPr>
          </a:p>
          <a:p>
            <a:pPr marL="0" indent="0"/>
            <a:r>
              <a:rPr lang="en-US" sz="2000" dirty="0">
                <a:latin typeface="Candara" panose="020E0502030303020204" pitchFamily="34" charset="0"/>
              </a:rPr>
              <a:t> </a:t>
            </a:r>
            <a:r>
              <a:rPr lang="en-US" sz="2000" dirty="0" smtClean="0">
                <a:latin typeface="Candara" panose="020E0502030303020204" pitchFamily="34" charset="0"/>
              </a:rPr>
              <a:t>       non-communicable </a:t>
            </a:r>
            <a:r>
              <a:rPr lang="en-US" sz="2000" dirty="0">
                <a:latin typeface="Candara" panose="020E0502030303020204" pitchFamily="34" charset="0"/>
              </a:rPr>
              <a:t>diseases are </a:t>
            </a:r>
            <a:r>
              <a:rPr lang="en-US" sz="2000" dirty="0" smtClean="0">
                <a:latin typeface="Candara" panose="020E0502030303020204" pitchFamily="34" charset="0"/>
              </a:rPr>
              <a:t>emerging</a:t>
            </a:r>
          </a:p>
          <a:p>
            <a:pPr marL="0" indent="0"/>
            <a:r>
              <a:rPr lang="en-US" sz="2000" dirty="0">
                <a:latin typeface="Candara" panose="020E0502030303020204" pitchFamily="34" charset="0"/>
              </a:rPr>
              <a:t> </a:t>
            </a:r>
            <a:r>
              <a:rPr lang="en-US" sz="2000" dirty="0" smtClean="0">
                <a:latin typeface="Candara" panose="020E0502030303020204" pitchFamily="34" charset="0"/>
              </a:rPr>
              <a:t>       priorities </a:t>
            </a:r>
            <a:r>
              <a:rPr lang="en-US" sz="2000" dirty="0">
                <a:latin typeface="Candara" panose="020E0502030303020204" pitchFamily="34" charset="0"/>
              </a:rPr>
              <a:t>in the global child health </a:t>
            </a:r>
            <a:r>
              <a:rPr lang="en-US" sz="2000" dirty="0" smtClean="0">
                <a:latin typeface="Candara" panose="020E0502030303020204" pitchFamily="34" charset="0"/>
              </a:rPr>
              <a:t>agenda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Candara" panose="020E0502030303020204" pitchFamily="34" charset="0"/>
              </a:rPr>
              <a:t>Overweight </a:t>
            </a:r>
            <a:r>
              <a:rPr lang="en-US" sz="2000" dirty="0">
                <a:latin typeface="Candara" panose="020E0502030303020204" pitchFamily="34" charset="0"/>
              </a:rPr>
              <a:t>children increased from </a:t>
            </a:r>
            <a:r>
              <a:rPr lang="en-US" sz="2000" dirty="0" smtClean="0">
                <a:latin typeface="Candara" panose="020E0502030303020204" pitchFamily="34" charset="0"/>
              </a:rPr>
              <a:t>an</a:t>
            </a:r>
          </a:p>
          <a:p>
            <a:pPr marL="0" indent="0"/>
            <a:r>
              <a:rPr lang="en-US" sz="2000" dirty="0" smtClean="0">
                <a:latin typeface="Candara" panose="020E0502030303020204" pitchFamily="34" charset="0"/>
              </a:rPr>
              <a:t>        estimated </a:t>
            </a:r>
            <a:r>
              <a:rPr lang="en-US" sz="2000" dirty="0">
                <a:latin typeface="Candara" panose="020E0502030303020204" pitchFamily="34" charset="0"/>
              </a:rPr>
              <a:t>32 million in 2000 to 42 </a:t>
            </a:r>
            <a:r>
              <a:rPr lang="en-US" sz="2000" dirty="0" smtClean="0">
                <a:latin typeface="Candara" panose="020E0502030303020204" pitchFamily="34" charset="0"/>
              </a:rPr>
              <a:t>million</a:t>
            </a:r>
          </a:p>
          <a:p>
            <a:pPr marL="0" indent="0"/>
            <a:r>
              <a:rPr lang="en-US" sz="2000" dirty="0">
                <a:latin typeface="Candara" panose="020E0502030303020204" pitchFamily="34" charset="0"/>
              </a:rPr>
              <a:t> </a:t>
            </a:r>
            <a:r>
              <a:rPr lang="en-US" sz="2000" dirty="0" smtClean="0">
                <a:latin typeface="Candara" panose="020E0502030303020204" pitchFamily="34" charset="0"/>
              </a:rPr>
              <a:t>       in </a:t>
            </a:r>
            <a:r>
              <a:rPr lang="en-US" sz="2000" dirty="0">
                <a:latin typeface="Candara" panose="020E0502030303020204" pitchFamily="34" charset="0"/>
              </a:rPr>
              <a:t>2013, including countries with a high </a:t>
            </a:r>
            <a:endParaRPr lang="en-US" sz="2000" dirty="0" smtClean="0">
              <a:latin typeface="Candara" panose="020E0502030303020204" pitchFamily="34" charset="0"/>
            </a:endParaRPr>
          </a:p>
          <a:p>
            <a:pPr marL="0" indent="0"/>
            <a:r>
              <a:rPr lang="en-US" sz="2000" dirty="0">
                <a:latin typeface="Candara" panose="020E0502030303020204" pitchFamily="34" charset="0"/>
              </a:rPr>
              <a:t> </a:t>
            </a:r>
            <a:r>
              <a:rPr lang="en-US" sz="2000" dirty="0" smtClean="0">
                <a:latin typeface="Candara" panose="020E0502030303020204" pitchFamily="34" charset="0"/>
              </a:rPr>
              <a:t>       prevalence </a:t>
            </a:r>
            <a:r>
              <a:rPr lang="en-US" sz="2000" dirty="0">
                <a:latin typeface="Candara" panose="020E0502030303020204" pitchFamily="34" charset="0"/>
              </a:rPr>
              <a:t>of childhood </a:t>
            </a:r>
            <a:r>
              <a:rPr lang="en-US" sz="2000" dirty="0" smtClean="0">
                <a:latin typeface="Candara" panose="020E0502030303020204" pitchFamily="34" charset="0"/>
              </a:rPr>
              <a:t>undernutrition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Candara" panose="020E0502030303020204" pitchFamily="34" charset="0"/>
              </a:rPr>
              <a:t>Pneumonia </a:t>
            </a:r>
            <a:r>
              <a:rPr lang="en-US" sz="2000" dirty="0">
                <a:latin typeface="Candara" panose="020E0502030303020204" pitchFamily="34" charset="0"/>
              </a:rPr>
              <a:t>accounted for 15% of all deaths of children under five years old in 2015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Candara" panose="020E0502030303020204" pitchFamily="34" charset="0"/>
              </a:rPr>
              <a:t>Diarrheal </a:t>
            </a:r>
            <a:r>
              <a:rPr lang="en-US" sz="2000" dirty="0">
                <a:latin typeface="Candara" panose="020E0502030303020204" pitchFamily="34" charset="0"/>
              </a:rPr>
              <a:t>disease is the second leading cause of death in children under five years </a:t>
            </a:r>
            <a:r>
              <a:rPr lang="en-US" sz="2000" dirty="0" smtClean="0">
                <a:latin typeface="Candara" panose="020E0502030303020204" pitchFamily="34" charset="0"/>
              </a:rPr>
              <a:t>old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latin typeface="Candara" panose="020E0502030303020204" pitchFamily="34" charset="0"/>
              </a:rPr>
              <a:t>A quarter of all adults report having been physically abused as children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sz="2000" dirty="0" smtClean="0">
              <a:latin typeface="Candara" panose="020E0502030303020204" pitchFamily="34" charset="0"/>
            </a:endParaRPr>
          </a:p>
          <a:p>
            <a:pPr marL="342900" indent="-342900">
              <a:spcAft>
                <a:spcPts val="600"/>
              </a:spcAft>
              <a:buClr>
                <a:srgbClr val="FEC420"/>
              </a:buClr>
              <a:buSzPct val="100000"/>
              <a:buFont typeface="Wingdings" panose="05000000000000000000" pitchFamily="2" charset="2"/>
              <a:buChar char="ü"/>
            </a:pPr>
            <a:endParaRPr lang="en-US" altLang="en-US" sz="2000" dirty="0" smtClean="0">
              <a:latin typeface="Candara" panose="020E0502030303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87782" y="2009502"/>
            <a:ext cx="3492729" cy="2643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9092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615187" y="226422"/>
            <a:ext cx="5792394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sz="3200" b="1" dirty="0" smtClean="0">
                <a:latin typeface="Candara" panose="020E0502030303020204" pitchFamily="34" charset="0"/>
              </a:rPr>
              <a:t>Emerging challenges</a:t>
            </a:r>
            <a:r>
              <a:rPr lang="en-US" sz="3200" b="1" dirty="0">
                <a:latin typeface="Candara" panose="020E0502030303020204" pitchFamily="34" charset="0"/>
              </a:rPr>
              <a:t/>
            </a:r>
            <a:br>
              <a:rPr lang="en-US" sz="3200" b="1" dirty="0">
                <a:latin typeface="Candara" panose="020E0502030303020204" pitchFamily="34" charset="0"/>
              </a:rPr>
            </a:br>
            <a:r>
              <a:rPr lang="en-US" sz="2800" b="1" i="1" dirty="0">
                <a:latin typeface="Candara" panose="020E0502030303020204" pitchFamily="34" charset="0"/>
              </a:rPr>
              <a:t>Inequity</a:t>
            </a:r>
            <a:endParaRPr lang="en-US" sz="2800" b="1" dirty="0">
              <a:latin typeface="Candara" panose="020E0502030303020204" pitchFamily="34" charset="0"/>
            </a:endParaRPr>
          </a:p>
          <a:p>
            <a:endParaRPr lang="en-US" altLang="en-US" sz="3200" dirty="0">
              <a:latin typeface="Candara" panose="020E0502030303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23462" y="1478414"/>
            <a:ext cx="8932332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Candara" panose="020E0502030303020204" pitchFamily="34" charset="0"/>
              </a:rPr>
              <a:t>The </a:t>
            </a:r>
            <a:r>
              <a:rPr lang="en-US" sz="2000" dirty="0">
                <a:latin typeface="Candara" panose="020E0502030303020204" pitchFamily="34" charset="0"/>
              </a:rPr>
              <a:t>distribution of health risks </a:t>
            </a:r>
            <a:r>
              <a:rPr lang="en-US" sz="2000" dirty="0" smtClean="0">
                <a:latin typeface="Candara" panose="020E0502030303020204" pitchFamily="34" charset="0"/>
              </a:rPr>
              <a:t>is </a:t>
            </a:r>
            <a:r>
              <a:rPr lang="en-US" sz="2000" dirty="0">
                <a:latin typeface="Candara" panose="020E0502030303020204" pitchFamily="34" charset="0"/>
              </a:rPr>
              <a:t>uneven both across and within countries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latin typeface="Candara" panose="020E0502030303020204" pitchFamily="34" charset="0"/>
              </a:rPr>
              <a:t>Data on national averages mask health disparities among different population groups within countries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Candara" panose="020E0502030303020204" pitchFamily="34" charset="0"/>
              </a:rPr>
              <a:t>Maternal </a:t>
            </a:r>
            <a:r>
              <a:rPr lang="en-US" sz="2000" dirty="0">
                <a:latin typeface="Candara" panose="020E0502030303020204" pitchFamily="34" charset="0"/>
              </a:rPr>
              <a:t>mortality ration in rural areas in Yemen is 164 deaths per 100, 000 as compared to 97 deaths per 100, 000 in urban </a:t>
            </a:r>
            <a:r>
              <a:rPr lang="en-US" sz="2000" dirty="0" smtClean="0">
                <a:latin typeface="Candara" panose="020E0502030303020204" pitchFamily="34" charset="0"/>
              </a:rPr>
              <a:t>areas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sz="2000" dirty="0" smtClean="0">
              <a:latin typeface="Candara" panose="020E0502030303020204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en-US" altLang="en-US" sz="1800" b="1" dirty="0" smtClean="0">
                <a:latin typeface="Candara" panose="020E0502030303020204" pitchFamily="34" charset="0"/>
              </a:rPr>
              <a:t>Percentage </a:t>
            </a:r>
            <a:r>
              <a:rPr lang="en-US" altLang="en-US" sz="1800" b="1" dirty="0">
                <a:latin typeface="Candara" panose="020E0502030303020204" pitchFamily="34" charset="0"/>
              </a:rPr>
              <a:t>of married women aged 15 – 49 who use modern contraception by wealth </a:t>
            </a:r>
            <a:r>
              <a:rPr lang="en-US" altLang="en-US" sz="1800" b="1" dirty="0" smtClean="0">
                <a:latin typeface="Candara" panose="020E0502030303020204" pitchFamily="34" charset="0"/>
              </a:rPr>
              <a:t>quintile:</a:t>
            </a:r>
            <a:endParaRPr lang="en-US" altLang="en-US" sz="1800" b="1" dirty="0">
              <a:latin typeface="Candara" panose="020E0502030303020204" pitchFamily="34" charset="0"/>
            </a:endParaRPr>
          </a:p>
          <a:p>
            <a:r>
              <a:rPr lang="en-US" sz="1800" dirty="0" smtClean="0">
                <a:latin typeface="Candara" panose="020E0502030303020204" pitchFamily="34" charset="0"/>
              </a:rPr>
              <a:t> </a:t>
            </a:r>
            <a:endParaRPr lang="en-US" sz="1800" dirty="0">
              <a:latin typeface="Candara" panose="020E0502030303020204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58960997"/>
              </p:ext>
            </p:extLst>
          </p:nvPr>
        </p:nvGraphicFramePr>
        <p:xfrm>
          <a:off x="352694" y="4208348"/>
          <a:ext cx="6276776" cy="23762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69194"/>
                <a:gridCol w="1569194"/>
                <a:gridCol w="1569194"/>
                <a:gridCol w="1569194"/>
              </a:tblGrid>
              <a:tr h="29703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Country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Poorest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Middle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Richest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703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Egypt 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52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59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62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703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Iraq 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29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33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36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703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Jourdan 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37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41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49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703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Libya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26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703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Morocco 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55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59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57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703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Somalia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Less than 0.5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Less than 0.5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703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Sudan 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Less than 0.5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8377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1066800" y="6096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323528" y="188640"/>
            <a:ext cx="518318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altLang="en-US" sz="3200" b="1" dirty="0" smtClean="0">
                <a:latin typeface="Candara" panose="020E0502030303020204" pitchFamily="34" charset="0"/>
              </a:rPr>
              <a:t>Global commitments</a:t>
            </a:r>
          </a:p>
          <a:p>
            <a:r>
              <a:rPr lang="en-GB" i="1" dirty="0">
                <a:latin typeface="Candara" panose="020E0502030303020204" pitchFamily="34" charset="0"/>
              </a:rPr>
              <a:t>“Transforming our World”</a:t>
            </a:r>
            <a:r>
              <a:rPr lang="en-US" altLang="en-US" b="1" dirty="0" smtClean="0">
                <a:latin typeface="Candara" panose="020E0502030303020204" pitchFamily="34" charset="0"/>
              </a:rPr>
              <a:t> </a:t>
            </a:r>
            <a:endParaRPr lang="en-US" altLang="en-US" dirty="0">
              <a:latin typeface="Candara" panose="020E0502030303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6512" y="3284984"/>
            <a:ext cx="3744416" cy="24962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84576" y="1299911"/>
            <a:ext cx="3851920" cy="22010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8372" y="3501008"/>
            <a:ext cx="2732140" cy="335699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07904" y="3284985"/>
            <a:ext cx="2987824" cy="176026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3431790" y="5013176"/>
            <a:ext cx="3228442" cy="1844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3" y="5170884"/>
            <a:ext cx="3324285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29765" y="1628801"/>
            <a:ext cx="2754811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Content Placeholder 6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913" t="4481" r="6058" b="4737"/>
          <a:stretch/>
        </p:blipFill>
        <p:spPr bwMode="gray">
          <a:xfrm>
            <a:off x="-36512" y="1196752"/>
            <a:ext cx="2522385" cy="2515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4429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1066800" y="6096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457200" y="304800"/>
            <a:ext cx="5698976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sz="3200" b="1" dirty="0">
                <a:latin typeface="Candara" panose="020E0502030303020204" pitchFamily="34" charset="0"/>
              </a:rPr>
              <a:t>Health within the 2030 global agenda </a:t>
            </a:r>
            <a:endParaRPr lang="en-US" sz="3200" dirty="0">
              <a:latin typeface="Candara" panose="020E0502030303020204" pitchFamily="34" charset="0"/>
            </a:endParaRPr>
          </a:p>
        </p:txBody>
      </p:sp>
      <p:sp>
        <p:nvSpPr>
          <p:cNvPr id="4103" name="TextBox 7"/>
          <p:cNvSpPr txBox="1">
            <a:spLocks noChangeArrowheads="1"/>
          </p:cNvSpPr>
          <p:nvPr/>
        </p:nvSpPr>
        <p:spPr bwMode="auto">
          <a:xfrm>
            <a:off x="323528" y="1647261"/>
            <a:ext cx="8153400" cy="498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n-GB" sz="2000" dirty="0">
                <a:latin typeface="Candara" panose="020E0502030303020204" pitchFamily="34" charset="0"/>
              </a:rPr>
              <a:t>SDG 3: Ensure healthy lives and promote well-being for all at all ages – and explicit links to many of the other </a:t>
            </a:r>
            <a:r>
              <a:rPr lang="en-GB" sz="2000" dirty="0" smtClean="0">
                <a:latin typeface="Candara" panose="020E0502030303020204" pitchFamily="34" charset="0"/>
              </a:rPr>
              <a:t>goals</a:t>
            </a:r>
          </a:p>
          <a:p>
            <a:pPr>
              <a:buFont typeface="Wingdings" panose="05000000000000000000" pitchFamily="2" charset="2"/>
              <a:buChar char="ü"/>
            </a:pPr>
            <a:endParaRPr lang="en-GB" sz="2000" dirty="0" smtClean="0">
              <a:latin typeface="Candara" panose="020E0502030303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GB" sz="2000" dirty="0" smtClean="0">
                <a:latin typeface="Candara" panose="020E0502030303020204" pitchFamily="34" charset="0"/>
              </a:rPr>
              <a:t>13 </a:t>
            </a:r>
            <a:r>
              <a:rPr lang="en-GB" sz="2000" dirty="0">
                <a:latin typeface="Candara" panose="020E0502030303020204" pitchFamily="34" charset="0"/>
              </a:rPr>
              <a:t>targets </a:t>
            </a:r>
            <a:r>
              <a:rPr lang="en-GB" sz="2000" dirty="0" smtClean="0">
                <a:latin typeface="Candara" panose="020E0502030303020204" pitchFamily="34" charset="0"/>
              </a:rPr>
              <a:t>and 26 indicators (largest number) covering </a:t>
            </a:r>
            <a:r>
              <a:rPr lang="en-GB" sz="2000" dirty="0">
                <a:latin typeface="Candara" panose="020E0502030303020204" pitchFamily="34" charset="0"/>
              </a:rPr>
              <a:t>all major health </a:t>
            </a:r>
            <a:r>
              <a:rPr lang="en-GB" sz="2000" dirty="0" smtClean="0">
                <a:latin typeface="Candara" panose="020E0502030303020204" pitchFamily="34" charset="0"/>
              </a:rPr>
              <a:t>priorities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800" dirty="0">
                <a:latin typeface="Candara" panose="020E0502030303020204" pitchFamily="34" charset="0"/>
              </a:rPr>
              <a:t>F</a:t>
            </a:r>
            <a:r>
              <a:rPr lang="en-GB" sz="1800" dirty="0" smtClean="0">
                <a:latin typeface="Candara" panose="020E0502030303020204" pitchFamily="34" charset="0"/>
              </a:rPr>
              <a:t>our </a:t>
            </a:r>
            <a:r>
              <a:rPr lang="en-GB" sz="1800" dirty="0">
                <a:latin typeface="Candara" panose="020E0502030303020204" pitchFamily="34" charset="0"/>
              </a:rPr>
              <a:t>targets on the unfinished and expanded </a:t>
            </a:r>
            <a:r>
              <a:rPr lang="en-GB" sz="1800" dirty="0" smtClean="0">
                <a:latin typeface="Candara" panose="020E0502030303020204" pitchFamily="34" charset="0"/>
              </a:rPr>
              <a:t>MDG agenda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800" dirty="0">
                <a:latin typeface="Candara" panose="020E0502030303020204" pitchFamily="34" charset="0"/>
              </a:rPr>
              <a:t>F</a:t>
            </a:r>
            <a:r>
              <a:rPr lang="en-GB" sz="1800" dirty="0" smtClean="0">
                <a:latin typeface="Candara" panose="020E0502030303020204" pitchFamily="34" charset="0"/>
              </a:rPr>
              <a:t>our </a:t>
            </a:r>
            <a:r>
              <a:rPr lang="en-GB" sz="1800" dirty="0">
                <a:latin typeface="Candara" panose="020E0502030303020204" pitchFamily="34" charset="0"/>
              </a:rPr>
              <a:t>targets to address non-communicable diseases (NCDs), mental health, injuries and environmental </a:t>
            </a:r>
            <a:r>
              <a:rPr lang="en-GB" sz="1800" dirty="0" smtClean="0">
                <a:latin typeface="Candara" panose="020E0502030303020204" pitchFamily="34" charset="0"/>
              </a:rPr>
              <a:t>issues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800" dirty="0">
                <a:latin typeface="Candara" panose="020E0502030303020204" pitchFamily="34" charset="0"/>
              </a:rPr>
              <a:t>F</a:t>
            </a:r>
            <a:r>
              <a:rPr lang="en-GB" sz="1800" dirty="0" smtClean="0">
                <a:latin typeface="Candara" panose="020E0502030303020204" pitchFamily="34" charset="0"/>
              </a:rPr>
              <a:t>our targets describing </a:t>
            </a:r>
            <a:r>
              <a:rPr lang="en-GB" sz="1800" dirty="0">
                <a:latin typeface="Candara" panose="020E0502030303020204" pitchFamily="34" charset="0"/>
              </a:rPr>
              <a:t>“means of-implementation” </a:t>
            </a:r>
            <a:endParaRPr lang="en-GB" sz="1800" dirty="0" smtClean="0">
              <a:latin typeface="Candara" panose="020E0502030303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endParaRPr lang="en-GB" sz="1800" dirty="0" smtClean="0">
              <a:latin typeface="Candara" panose="020E0502030303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GB" sz="2000" dirty="0" smtClean="0">
                <a:latin typeface="Candara" panose="020E0502030303020204" pitchFamily="34" charset="0"/>
              </a:rPr>
              <a:t>Each </a:t>
            </a:r>
            <a:r>
              <a:rPr lang="en-GB" sz="2000" dirty="0">
                <a:latin typeface="Candara" panose="020E0502030303020204" pitchFamily="34" charset="0"/>
              </a:rPr>
              <a:t>target has one or two proposed </a:t>
            </a:r>
            <a:r>
              <a:rPr lang="en-GB" sz="2000" dirty="0" smtClean="0">
                <a:latin typeface="Candara" panose="020E0502030303020204" pitchFamily="34" charset="0"/>
              </a:rPr>
              <a:t>indicators except: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800" dirty="0" smtClean="0">
                <a:latin typeface="Candara" panose="020E0502030303020204" pitchFamily="34" charset="0"/>
              </a:rPr>
              <a:t>Five indicators for SDG </a:t>
            </a:r>
            <a:r>
              <a:rPr lang="en-GB" sz="1800" dirty="0">
                <a:latin typeface="Candara" panose="020E0502030303020204" pitchFamily="34" charset="0"/>
              </a:rPr>
              <a:t>Target 3.3: “By 2030, end the epidemics of AIDS, tuberculosis, malaria and neglected tropical diseases and combat hepatitis, waterborne diseases and other communicable disease” </a:t>
            </a:r>
            <a:endParaRPr lang="en-GB" sz="1800" dirty="0" smtClean="0">
              <a:latin typeface="Candara" panose="020E0502030303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800" dirty="0" smtClean="0">
                <a:latin typeface="Candara" panose="020E0502030303020204" pitchFamily="34" charset="0"/>
              </a:rPr>
              <a:t>Three targets for SDG </a:t>
            </a:r>
            <a:r>
              <a:rPr lang="en-GB" sz="1800" dirty="0">
                <a:latin typeface="Candara" panose="020E0502030303020204" pitchFamily="34" charset="0"/>
              </a:rPr>
              <a:t>Target 3.9: “By 2030, substantially reduce the number of deaths and illnesses from hazardous chemicals and air, water and soil pollution and contamination”</a:t>
            </a:r>
            <a:endParaRPr lang="en-US" sz="1800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511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1066800" y="6096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457200" y="304800"/>
            <a:ext cx="5698976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sz="3200" b="1" dirty="0">
                <a:latin typeface="Candara" panose="020E0502030303020204" pitchFamily="34" charset="0"/>
              </a:rPr>
              <a:t>Global </a:t>
            </a:r>
            <a:r>
              <a:rPr lang="en-US" sz="3200" b="1" dirty="0" smtClean="0">
                <a:latin typeface="Candara" panose="020E0502030303020204" pitchFamily="34" charset="0"/>
              </a:rPr>
              <a:t>expectations</a:t>
            </a:r>
          </a:p>
          <a:p>
            <a:r>
              <a:rPr lang="en-US" sz="3200" b="1" dirty="0" smtClean="0">
                <a:latin typeface="Candara" panose="020E0502030303020204" pitchFamily="34" charset="0"/>
              </a:rPr>
              <a:t> </a:t>
            </a:r>
          </a:p>
          <a:p>
            <a:r>
              <a:rPr lang="en-US" sz="1800" b="1" dirty="0" smtClean="0">
                <a:latin typeface="Candara" panose="020E0502030303020204" pitchFamily="34" charset="0"/>
              </a:rPr>
              <a:t>Selected </a:t>
            </a:r>
            <a:r>
              <a:rPr lang="en-US" sz="1800" b="1" dirty="0">
                <a:latin typeface="Candara" panose="020E0502030303020204" pitchFamily="34" charset="0"/>
              </a:rPr>
              <a:t>SDG targets and proposed indicators </a:t>
            </a:r>
            <a:r>
              <a:rPr lang="en-US" sz="1800" b="1" dirty="0" smtClean="0">
                <a:latin typeface="Candara" panose="020E0502030303020204" pitchFamily="34" charset="0"/>
              </a:rPr>
              <a:t>to RMNCH </a:t>
            </a:r>
            <a:r>
              <a:rPr lang="en-US" sz="1800" b="1" dirty="0">
                <a:latin typeface="Candara" panose="020E0502030303020204" pitchFamily="34" charset="0"/>
              </a:rPr>
              <a:t>by type of indicator</a:t>
            </a:r>
            <a:endParaRPr lang="en-US" sz="2000" dirty="0">
              <a:latin typeface="Candara" panose="020E050203030302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56319144"/>
              </p:ext>
            </p:extLst>
          </p:nvPr>
        </p:nvGraphicFramePr>
        <p:xfrm>
          <a:off x="395536" y="1870121"/>
          <a:ext cx="7704856" cy="46619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0200"/>
                <a:gridCol w="1666528"/>
                <a:gridCol w="4238128"/>
              </a:tblGrid>
              <a:tr h="16223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ndara" panose="020E0502030303020204" pitchFamily="34" charset="0"/>
                        </a:rPr>
                        <a:t>Type of indicator</a:t>
                      </a:r>
                      <a:endParaRPr lang="en-US" sz="1400" dirty="0">
                        <a:effectLst/>
                        <a:latin typeface="Candara" panose="020E0502030303020204" pitchFamily="34" charset="0"/>
                        <a:ea typeface="Calibri"/>
                        <a:cs typeface="Arial"/>
                      </a:endParaRPr>
                    </a:p>
                  </a:txBody>
                  <a:tcPr marL="63467" marR="6346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ndara" panose="020E0502030303020204" pitchFamily="34" charset="0"/>
                        </a:rPr>
                        <a:t>SDG target</a:t>
                      </a:r>
                      <a:endParaRPr lang="en-US" sz="1400" dirty="0">
                        <a:effectLst/>
                        <a:latin typeface="Candara" panose="020E0502030303020204" pitchFamily="34" charset="0"/>
                        <a:ea typeface="Calibri"/>
                        <a:cs typeface="Arial"/>
                      </a:endParaRPr>
                    </a:p>
                  </a:txBody>
                  <a:tcPr marL="63467" marR="6346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ndara" panose="020E0502030303020204" pitchFamily="34" charset="0"/>
                        </a:rPr>
                        <a:t>Proposed indicator</a:t>
                      </a:r>
                      <a:endParaRPr lang="en-US" sz="1400">
                        <a:effectLst/>
                        <a:latin typeface="Candara" panose="020E0502030303020204" pitchFamily="34" charset="0"/>
                        <a:ea typeface="Calibri"/>
                        <a:cs typeface="Arial"/>
                      </a:endParaRPr>
                    </a:p>
                  </a:txBody>
                  <a:tcPr marL="63467" marR="63467" marT="0" marB="0"/>
                </a:tc>
              </a:tr>
              <a:tr h="162230">
                <a:tc rowSpan="5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Impact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/>
                        <a:cs typeface="Arial"/>
                      </a:endParaRPr>
                    </a:p>
                  </a:txBody>
                  <a:tcPr marL="63467" marR="6346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3.1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/>
                        <a:cs typeface="Arial"/>
                      </a:endParaRPr>
                    </a:p>
                  </a:txBody>
                  <a:tcPr marL="63467" marR="6346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Maternal mortality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/>
                        <a:cs typeface="Arial"/>
                      </a:endParaRPr>
                    </a:p>
                  </a:txBody>
                  <a:tcPr marL="63467" marR="63467" marT="0" marB="0"/>
                </a:tc>
              </a:tr>
              <a:tr h="1622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3.2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/>
                        <a:cs typeface="Arial"/>
                      </a:endParaRPr>
                    </a:p>
                  </a:txBody>
                  <a:tcPr marL="63467" marR="6346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Under-five mortality 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/>
                        <a:cs typeface="Arial"/>
                      </a:endParaRPr>
                    </a:p>
                  </a:txBody>
                  <a:tcPr marL="63467" marR="63467" marT="0" marB="0"/>
                </a:tc>
              </a:tr>
              <a:tr h="1622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3.2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/>
                        <a:cs typeface="Arial"/>
                      </a:endParaRPr>
                    </a:p>
                  </a:txBody>
                  <a:tcPr marL="63467" marR="6346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Neonatal mortality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/>
                        <a:cs typeface="Arial"/>
                      </a:endParaRPr>
                    </a:p>
                  </a:txBody>
                  <a:tcPr marL="63467" marR="63467" marT="0" marB="0"/>
                </a:tc>
              </a:tr>
              <a:tr h="1622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3.7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/>
                        <a:cs typeface="Arial"/>
                      </a:endParaRPr>
                    </a:p>
                  </a:txBody>
                  <a:tcPr marL="63467" marR="6346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Adolescent birth rate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/>
                        <a:cs typeface="Arial"/>
                      </a:endParaRPr>
                    </a:p>
                  </a:txBody>
                  <a:tcPr marL="63467" marR="63467" marT="0" marB="0"/>
                </a:tc>
              </a:tr>
              <a:tr h="4866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3.9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/>
                        <a:cs typeface="Arial"/>
                      </a:endParaRPr>
                    </a:p>
                  </a:txBody>
                  <a:tcPr marL="63467" marR="6346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Mortality due to unsafe water, sanitation and hygiene; Mortality due to air pollution (household and ambient)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/>
                        <a:cs typeface="Arial"/>
                      </a:endParaRPr>
                    </a:p>
                  </a:txBody>
                  <a:tcPr marL="63467" marR="63467" marT="0" marB="0"/>
                </a:tc>
              </a:tr>
              <a:tr h="162230">
                <a:tc row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Coverage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/>
                        <a:cs typeface="Arial"/>
                      </a:endParaRPr>
                    </a:p>
                  </a:txBody>
                  <a:tcPr marL="63467" marR="6346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3.1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/>
                        <a:cs typeface="Arial"/>
                      </a:endParaRPr>
                    </a:p>
                  </a:txBody>
                  <a:tcPr marL="63467" marR="6346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Births attended by skilled health personnel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/>
                        <a:cs typeface="Arial"/>
                      </a:endParaRPr>
                    </a:p>
                  </a:txBody>
                  <a:tcPr marL="63467" marR="63467" marT="0" marB="0"/>
                </a:tc>
              </a:tr>
              <a:tr h="1622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3.7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/>
                        <a:cs typeface="Arial"/>
                      </a:endParaRPr>
                    </a:p>
                  </a:txBody>
                  <a:tcPr marL="63467" marR="6346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Family planning coverage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/>
                        <a:cs typeface="Arial"/>
                      </a:endParaRPr>
                    </a:p>
                  </a:txBody>
                  <a:tcPr marL="63467" marR="63467" marT="0" marB="0"/>
                </a:tc>
              </a:tr>
              <a:tr h="64892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3.8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/>
                        <a:cs typeface="Arial"/>
                      </a:endParaRPr>
                    </a:p>
                  </a:txBody>
                  <a:tcPr marL="63467" marR="6346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UHC: RMNCH(A)dolescent) tracers (family planning, antenatal and delivery care, full immunization coverage, health-seeking behavior for suspected child pneumonia)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/>
                        <a:cs typeface="Arial"/>
                      </a:endParaRPr>
                    </a:p>
                  </a:txBody>
                  <a:tcPr marL="63467" marR="63467" marT="0" marB="0"/>
                </a:tc>
              </a:tr>
              <a:tr h="162230">
                <a:tc rowSpan="6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Risk factors/determinants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/>
                        <a:cs typeface="Arial"/>
                      </a:endParaRPr>
                    </a:p>
                  </a:txBody>
                  <a:tcPr marL="63467" marR="6346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2.2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/>
                        <a:cs typeface="Arial"/>
                      </a:endParaRPr>
                    </a:p>
                  </a:txBody>
                  <a:tcPr marL="63467" marR="6346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Child stunting, child wasting, child overweight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/>
                        <a:cs typeface="Arial"/>
                      </a:endParaRPr>
                    </a:p>
                  </a:txBody>
                  <a:tcPr marL="63467" marR="63467" marT="0" marB="0"/>
                </a:tc>
              </a:tr>
              <a:tr h="1622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6.1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/>
                        <a:cs typeface="Arial"/>
                      </a:endParaRPr>
                    </a:p>
                  </a:txBody>
                  <a:tcPr marL="63467" marR="6346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Access to safely managed drinking-water source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/>
                        <a:cs typeface="Arial"/>
                      </a:endParaRPr>
                    </a:p>
                  </a:txBody>
                  <a:tcPr marL="63467" marR="63467" marT="0" marB="0"/>
                </a:tc>
              </a:tr>
              <a:tr h="1622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6.2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/>
                        <a:cs typeface="Arial"/>
                      </a:endParaRPr>
                    </a:p>
                  </a:txBody>
                  <a:tcPr marL="63467" marR="6346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Access to safely managed sanitation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/>
                        <a:cs typeface="Arial"/>
                      </a:endParaRPr>
                    </a:p>
                  </a:txBody>
                  <a:tcPr marL="63467" marR="63467" marT="0" marB="0"/>
                </a:tc>
              </a:tr>
              <a:tr h="1622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7.1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/>
                        <a:cs typeface="Arial"/>
                      </a:endParaRPr>
                    </a:p>
                  </a:txBody>
                  <a:tcPr marL="63467" marR="6346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Clean household energy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/>
                        <a:cs typeface="Arial"/>
                      </a:endParaRPr>
                    </a:p>
                  </a:txBody>
                  <a:tcPr marL="63467" marR="63467" marT="0" marB="0"/>
                </a:tc>
              </a:tr>
              <a:tr h="1622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11.6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/>
                        <a:cs typeface="Arial"/>
                      </a:endParaRPr>
                    </a:p>
                  </a:txBody>
                  <a:tcPr marL="63467" marR="6346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Ambient air pollution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/>
                        <a:cs typeface="Arial"/>
                      </a:endParaRPr>
                    </a:p>
                  </a:txBody>
                  <a:tcPr marL="63467" marR="63467" marT="0" marB="0"/>
                </a:tc>
              </a:tr>
              <a:tr h="1622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Other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/>
                        <a:cs typeface="Arial"/>
                      </a:endParaRPr>
                    </a:p>
                  </a:txBody>
                  <a:tcPr marL="63467" marR="6346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Part of targets in goals on poverty, education,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gender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/>
                        <a:cs typeface="Arial"/>
                      </a:endParaRPr>
                    </a:p>
                  </a:txBody>
                  <a:tcPr marL="63467" marR="6346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2991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200" b="1" dirty="0">
                <a:solidFill>
                  <a:schemeClr val="tx1"/>
                </a:solidFill>
                <a:latin typeface="Candara" panose="020E0502030303020204" pitchFamily="34" charset="0"/>
              </a:rPr>
              <a:t>The Global Strategy For Women’s, Children’s and Adolescent’s Health 2016 </a:t>
            </a:r>
            <a:r>
              <a:rPr lang="en-US" sz="3200" b="1" dirty="0" smtClean="0">
                <a:solidFill>
                  <a:schemeClr val="tx1"/>
                </a:solidFill>
                <a:latin typeface="Candara" panose="020E0502030303020204" pitchFamily="34" charset="0"/>
              </a:rPr>
              <a:t>– 2030</a:t>
            </a:r>
            <a:br>
              <a:rPr lang="en-US" sz="3200" b="1" dirty="0" smtClean="0">
                <a:solidFill>
                  <a:schemeClr val="tx1"/>
                </a:solidFill>
                <a:latin typeface="Candara" panose="020E0502030303020204" pitchFamily="34" charset="0"/>
              </a:rPr>
            </a:br>
            <a:r>
              <a:rPr lang="en-US" sz="2400" b="1" i="1" dirty="0" smtClean="0">
                <a:solidFill>
                  <a:schemeClr val="tx1"/>
                </a:solidFill>
                <a:latin typeface="Candara" panose="020E0502030303020204" pitchFamily="34" charset="0"/>
              </a:rPr>
              <a:t>Aligned with SDGs</a:t>
            </a:r>
            <a:endParaRPr lang="ar-EG" sz="3200" i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686" y="1763455"/>
            <a:ext cx="4425074" cy="2050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17130" y="3047373"/>
            <a:ext cx="4800746" cy="2347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686" y="4532815"/>
            <a:ext cx="4947724" cy="228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897104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9902" y="800099"/>
            <a:ext cx="8491402" cy="5993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211536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589" y="1645921"/>
            <a:ext cx="8920820" cy="3801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816220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1066800" y="6096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endParaRPr lang="en-US" alt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2427378"/>
            <a:ext cx="4271392" cy="438599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184848" y="1887215"/>
            <a:ext cx="49956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Strengthening </a:t>
            </a:r>
            <a:r>
              <a:rPr lang="en-US" b="1" dirty="0">
                <a:solidFill>
                  <a:schemeClr val="bg1"/>
                </a:solidFill>
                <a:latin typeface="Candara" panose="020E0502030303020204" pitchFamily="34" charset="0"/>
              </a:rPr>
              <a:t>t</a:t>
            </a:r>
            <a:r>
              <a:rPr lang="en-US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he health </a:t>
            </a:r>
            <a:r>
              <a:rPr lang="en-US" b="1" dirty="0">
                <a:solidFill>
                  <a:schemeClr val="bg1"/>
                </a:solidFill>
                <a:latin typeface="Candara" panose="020E0502030303020204" pitchFamily="34" charset="0"/>
              </a:rPr>
              <a:t>s</a:t>
            </a:r>
            <a:r>
              <a:rPr lang="en-US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ystem </a:t>
            </a:r>
          </a:p>
        </p:txBody>
      </p:sp>
      <p:graphicFrame>
        <p:nvGraphicFramePr>
          <p:cNvPr id="7" name="Diagram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00085846"/>
              </p:ext>
            </p:extLst>
          </p:nvPr>
        </p:nvGraphicFramePr>
        <p:xfrm>
          <a:off x="457200" y="2562943"/>
          <a:ext cx="3886200" cy="39624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-108520" y="1853952"/>
            <a:ext cx="4191000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“multisectoral approach”</a:t>
            </a:r>
            <a:r>
              <a:rPr lang="en-US" sz="2400" dirty="0" smtClean="0">
                <a:solidFill>
                  <a:schemeClr val="bg1"/>
                </a:solidFill>
                <a:latin typeface="Candara" panose="020E0502030303020204" pitchFamily="34" charset="0"/>
              </a:rPr>
              <a:t/>
            </a:r>
            <a:br>
              <a:rPr lang="en-US" sz="2400" dirty="0" smtClean="0">
                <a:solidFill>
                  <a:schemeClr val="bg1"/>
                </a:solidFill>
                <a:latin typeface="Candara" panose="020E0502030303020204" pitchFamily="34" charset="0"/>
              </a:rPr>
            </a:br>
            <a:endParaRPr lang="en-US"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07504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9pPr>
          </a:lstStyle>
          <a:p>
            <a:pPr algn="l"/>
            <a:r>
              <a:rPr lang="en-US" sz="3200" b="1" kern="0" dirty="0" smtClean="0">
                <a:solidFill>
                  <a:schemeClr val="tx1"/>
                </a:solidFill>
                <a:latin typeface="Candara" panose="020E0502030303020204" pitchFamily="34" charset="0"/>
              </a:rPr>
              <a:t>Key Action:</a:t>
            </a:r>
          </a:p>
          <a:p>
            <a:pPr algn="l"/>
            <a:r>
              <a:rPr lang="en-US" sz="2800" b="1" i="1" kern="0" dirty="0" smtClean="0">
                <a:solidFill>
                  <a:schemeClr val="tx1"/>
                </a:solidFill>
                <a:latin typeface="Candara" panose="020E0502030303020204" pitchFamily="34" charset="0"/>
              </a:rPr>
              <a:t>Strengthening the health system</a:t>
            </a:r>
          </a:p>
          <a:p>
            <a:pPr algn="l"/>
            <a:r>
              <a:rPr lang="en-US" sz="2400" b="1" i="1" kern="0" dirty="0" smtClean="0">
                <a:solidFill>
                  <a:schemeClr val="tx1"/>
                </a:solidFill>
                <a:latin typeface="Candara" panose="020E0502030303020204" pitchFamily="34" charset="0"/>
              </a:rPr>
              <a:t>“multisectoral approach”</a:t>
            </a:r>
            <a:endParaRPr lang="en-US" sz="1800" i="1" kern="0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702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9BA0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endParaRPr lang="en-US" altLang="en-US" sz="2800" b="1" dirty="0" smtClean="0">
              <a:latin typeface="+mj-lt"/>
            </a:endParaRPr>
          </a:p>
          <a:p>
            <a:endParaRPr lang="en-US" altLang="en-US" sz="2800" b="1" dirty="0">
              <a:latin typeface="+mj-lt"/>
            </a:endParaRPr>
          </a:p>
          <a:p>
            <a:endParaRPr lang="en-US" altLang="en-US" sz="2800" b="1" dirty="0" smtClean="0">
              <a:latin typeface="+mj-lt"/>
            </a:endParaRPr>
          </a:p>
          <a:p>
            <a:endParaRPr lang="en-US" altLang="en-US" sz="2800" b="1" dirty="0">
              <a:latin typeface="+mj-lt"/>
            </a:endParaRPr>
          </a:p>
          <a:p>
            <a:endParaRPr lang="en-US" altLang="en-US" sz="2800" b="1" dirty="0" smtClean="0">
              <a:latin typeface="+mj-lt"/>
            </a:endParaRPr>
          </a:p>
        </p:txBody>
      </p:sp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5483632" y="3215621"/>
            <a:ext cx="3669089" cy="1031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altLang="en-US" sz="2000" b="1" dirty="0">
                <a:solidFill>
                  <a:schemeClr val="bg1"/>
                </a:solidFill>
                <a:latin typeface="Calibri" pitchFamily="34" charset="0"/>
              </a:rPr>
              <a:t>United Nations Population Fund</a:t>
            </a:r>
            <a:br>
              <a:rPr lang="en-US" altLang="en-US" sz="2000" b="1" dirty="0">
                <a:solidFill>
                  <a:schemeClr val="bg1"/>
                </a:solidFill>
                <a:latin typeface="Calibri" pitchFamily="34" charset="0"/>
              </a:rPr>
            </a:br>
            <a:r>
              <a:rPr lang="en-US" altLang="en-US" sz="2000" dirty="0">
                <a:solidFill>
                  <a:schemeClr val="bg1"/>
                </a:solidFill>
                <a:latin typeface="Calibri" pitchFamily="34" charset="0"/>
              </a:rPr>
              <a:t>Arab States Regional Office</a:t>
            </a:r>
            <a:br>
              <a:rPr lang="en-US" altLang="en-US" sz="2000" dirty="0">
                <a:solidFill>
                  <a:schemeClr val="bg1"/>
                </a:solidFill>
                <a:latin typeface="Calibri" pitchFamily="34" charset="0"/>
              </a:rPr>
            </a:br>
            <a:r>
              <a:rPr lang="en-US" altLang="en-US" sz="10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altLang="en-US" sz="100" dirty="0">
                <a:solidFill>
                  <a:schemeClr val="bg1"/>
                </a:solidFill>
                <a:latin typeface="Calibri" pitchFamily="34" charset="0"/>
              </a:rPr>
              <a:t/>
            </a:r>
            <a:br>
              <a:rPr lang="en-US" altLang="en-US" sz="100" dirty="0">
                <a:solidFill>
                  <a:schemeClr val="bg1"/>
                </a:solidFill>
                <a:latin typeface="Calibri" pitchFamily="34" charset="0"/>
              </a:rPr>
            </a:br>
            <a:r>
              <a:rPr lang="en-US" altLang="en-US" sz="2000" i="1" dirty="0" smtClean="0">
                <a:solidFill>
                  <a:schemeClr val="bg1"/>
                </a:solidFill>
                <a:latin typeface="Calibri" pitchFamily="34" charset="0"/>
              </a:rPr>
              <a:t>arabstates.unfpa.org</a:t>
            </a:r>
            <a:endParaRPr lang="en-US" altLang="en-US" sz="2000" i="1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9220" name="Picture 11" descr="UNFPA-Logo_Intro-page.gif                                      00059BBFMuschi                         ABA78158: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58491" y="4356488"/>
            <a:ext cx="4665635" cy="2201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54721" y="502908"/>
            <a:ext cx="7772400" cy="178010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GB" sz="3600" b="1" dirty="0" smtClean="0">
                <a:solidFill>
                  <a:schemeClr val="tx1"/>
                </a:solidFill>
                <a:latin typeface="Candara" panose="020E0502030303020204" pitchFamily="34" charset="0"/>
                <a:cs typeface="Arial" panose="020B0604020202020204" pitchFamily="34" charset="0"/>
              </a:rPr>
              <a:t>Reproductive, Maternal, Neonatal and Child Health (RMNCH) </a:t>
            </a:r>
            <a:br>
              <a:rPr lang="en-GB" sz="3600" b="1" dirty="0" smtClean="0">
                <a:solidFill>
                  <a:schemeClr val="tx1"/>
                </a:solidFill>
                <a:latin typeface="Candara" panose="020E0502030303020204" pitchFamily="34" charset="0"/>
                <a:cs typeface="Arial" panose="020B0604020202020204" pitchFamily="34" charset="0"/>
              </a:rPr>
            </a:br>
            <a:r>
              <a:rPr lang="en-GB" sz="3600" b="1" dirty="0" smtClean="0">
                <a:solidFill>
                  <a:schemeClr val="tx1"/>
                </a:solidFill>
                <a:latin typeface="Candara" panose="020E0502030303020204" pitchFamily="34" charset="0"/>
              </a:rPr>
              <a:t/>
            </a:r>
            <a:br>
              <a:rPr lang="en-GB" sz="3600" b="1" dirty="0" smtClean="0">
                <a:solidFill>
                  <a:schemeClr val="tx1"/>
                </a:solidFill>
                <a:latin typeface="Candara" panose="020E0502030303020204" pitchFamily="34" charset="0"/>
              </a:rPr>
            </a:br>
            <a:r>
              <a:rPr lang="en-GB" sz="3200" b="1" dirty="0" smtClean="0">
                <a:solidFill>
                  <a:schemeClr val="tx1"/>
                </a:solidFill>
                <a:latin typeface="Candara" panose="020E0502030303020204" pitchFamily="34" charset="0"/>
              </a:rPr>
              <a:t>Moving from MDGs to SDGs </a:t>
            </a:r>
            <a:r>
              <a:rPr lang="en-US" sz="3200" dirty="0" smtClean="0">
                <a:solidFill>
                  <a:schemeClr val="tx1"/>
                </a:solidFill>
                <a:latin typeface="Candara" panose="020E0502030303020204" pitchFamily="34" charset="0"/>
              </a:rPr>
              <a:t/>
            </a:r>
            <a:br>
              <a:rPr lang="en-US" sz="3200" dirty="0" smtClean="0">
                <a:solidFill>
                  <a:schemeClr val="tx1"/>
                </a:solidFill>
                <a:latin typeface="Candara" panose="020E0502030303020204" pitchFamily="34" charset="0"/>
              </a:rPr>
            </a:br>
            <a:r>
              <a:rPr lang="en-US" sz="3600" dirty="0" smtClean="0">
                <a:solidFill>
                  <a:schemeClr val="tx1"/>
                </a:solidFill>
              </a:rPr>
              <a:t> 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91875" y="3490686"/>
            <a:ext cx="6400800" cy="1473200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>
                <a:solidFill>
                  <a:schemeClr val="tx1"/>
                </a:solidFill>
              </a:rPr>
              <a:t>Hala Youssef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tx1"/>
                </a:solidFill>
              </a:rPr>
              <a:t>November 2016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731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1066800" y="6096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4184848" y="1887215"/>
            <a:ext cx="49956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Strengthening </a:t>
            </a:r>
            <a:r>
              <a:rPr lang="en-US" b="1" dirty="0">
                <a:solidFill>
                  <a:schemeClr val="bg1"/>
                </a:solidFill>
                <a:latin typeface="Candara" panose="020E0502030303020204" pitchFamily="34" charset="0"/>
              </a:rPr>
              <a:t>t</a:t>
            </a:r>
            <a:r>
              <a:rPr lang="en-US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he health </a:t>
            </a:r>
            <a:r>
              <a:rPr lang="en-US" b="1" dirty="0">
                <a:solidFill>
                  <a:schemeClr val="bg1"/>
                </a:solidFill>
                <a:latin typeface="Candara" panose="020E0502030303020204" pitchFamily="34" charset="0"/>
              </a:rPr>
              <a:t>s</a:t>
            </a:r>
            <a:r>
              <a:rPr lang="en-US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ystem </a:t>
            </a:r>
          </a:p>
        </p:txBody>
      </p:sp>
      <p:graphicFrame>
        <p:nvGraphicFramePr>
          <p:cNvPr id="7" name="Diagram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18250390"/>
              </p:ext>
            </p:extLst>
          </p:nvPr>
        </p:nvGraphicFramePr>
        <p:xfrm>
          <a:off x="2558008" y="2276872"/>
          <a:ext cx="3886200" cy="39624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-108520" y="1853952"/>
            <a:ext cx="4191000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“multisectoral approach”</a:t>
            </a:r>
            <a:r>
              <a:rPr lang="en-US" sz="2400" dirty="0" smtClean="0">
                <a:solidFill>
                  <a:schemeClr val="bg1"/>
                </a:solidFill>
                <a:latin typeface="Candara" panose="020E0502030303020204" pitchFamily="34" charset="0"/>
              </a:rPr>
              <a:t/>
            </a:r>
            <a:br>
              <a:rPr lang="en-US" sz="2400" dirty="0" smtClean="0">
                <a:solidFill>
                  <a:schemeClr val="bg1"/>
                </a:solidFill>
                <a:latin typeface="Candara" panose="020E0502030303020204" pitchFamily="34" charset="0"/>
              </a:rPr>
            </a:br>
            <a:endParaRPr lang="en-US"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07504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/>
              </a:defRPr>
            </a:lvl9pPr>
          </a:lstStyle>
          <a:p>
            <a:pPr algn="l"/>
            <a:r>
              <a:rPr lang="en-US" sz="3200" b="1" kern="0" dirty="0" smtClean="0">
                <a:solidFill>
                  <a:schemeClr val="tx1"/>
                </a:solidFill>
                <a:latin typeface="Candara" panose="020E0502030303020204" pitchFamily="34" charset="0"/>
              </a:rPr>
              <a:t>Supporting Actions:</a:t>
            </a:r>
          </a:p>
          <a:p>
            <a:pPr algn="l"/>
            <a:r>
              <a:rPr lang="en-US" sz="2800" b="1" i="1" kern="0" dirty="0" smtClean="0">
                <a:solidFill>
                  <a:schemeClr val="tx1"/>
                </a:solidFill>
                <a:latin typeface="Candara" panose="020E0502030303020204" pitchFamily="34" charset="0"/>
              </a:rPr>
              <a:t>Partnering with others</a:t>
            </a:r>
          </a:p>
          <a:p>
            <a:pPr algn="l"/>
            <a:r>
              <a:rPr lang="en-US" sz="2400" b="1" i="1" kern="0" dirty="0" smtClean="0">
                <a:solidFill>
                  <a:schemeClr val="tx1"/>
                </a:solidFill>
                <a:latin typeface="Candara" panose="020E0502030303020204" pitchFamily="34" charset="0"/>
              </a:rPr>
              <a:t>“the community ”</a:t>
            </a:r>
            <a:endParaRPr lang="en-US" sz="1800" i="1" kern="0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847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764" y="1015013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b="1" dirty="0" smtClean="0">
                <a:solidFill>
                  <a:schemeClr val="tx1"/>
                </a:solidFill>
                <a:latin typeface="Candara" panose="020E0502030303020204" pitchFamily="34" charset="0"/>
              </a:rPr>
              <a:t>The way forward to ensure inclusiveness </a:t>
            </a:r>
            <a:br>
              <a:rPr lang="en-US" sz="3200" b="1" dirty="0" smtClean="0">
                <a:solidFill>
                  <a:schemeClr val="tx1"/>
                </a:solidFill>
                <a:latin typeface="Candara" panose="020E0502030303020204" pitchFamily="34" charset="0"/>
              </a:rPr>
            </a:br>
            <a:r>
              <a:rPr lang="en-US" sz="2400" b="1" dirty="0">
                <a:solidFill>
                  <a:schemeClr val="tx1"/>
                </a:solidFill>
                <a:latin typeface="Candara" panose="020E0502030303020204" pitchFamily="34" charset="0"/>
              </a:rPr>
              <a:t/>
            </a:r>
            <a:br>
              <a:rPr lang="en-US" sz="2400" b="1" dirty="0">
                <a:solidFill>
                  <a:schemeClr val="tx1"/>
                </a:solidFill>
                <a:latin typeface="Candara" panose="020E0502030303020204" pitchFamily="34" charset="0"/>
              </a:rPr>
            </a:br>
            <a:r>
              <a:rPr lang="en-US" sz="2400" b="1" i="1" dirty="0" smtClean="0">
                <a:solidFill>
                  <a:schemeClr val="tx1"/>
                </a:solidFill>
                <a:latin typeface="Candara" panose="020E0502030303020204" pitchFamily="34" charset="0"/>
              </a:rPr>
              <a:t/>
            </a:r>
            <a:br>
              <a:rPr lang="en-US" sz="2400" b="1" i="1" dirty="0" smtClean="0">
                <a:solidFill>
                  <a:schemeClr val="tx1"/>
                </a:solidFill>
                <a:latin typeface="Candara" panose="020E0502030303020204" pitchFamily="34" charset="0"/>
              </a:rPr>
            </a:br>
            <a:r>
              <a:rPr lang="en-US" sz="2400" b="1" i="1" dirty="0" smtClean="0">
                <a:solidFill>
                  <a:schemeClr val="tx1"/>
                </a:solidFill>
                <a:latin typeface="Candara" panose="020E0502030303020204" pitchFamily="34" charset="0"/>
              </a:rPr>
              <a:t/>
            </a:r>
            <a:br>
              <a:rPr lang="en-US" sz="2400" b="1" i="1" dirty="0" smtClean="0">
                <a:solidFill>
                  <a:schemeClr val="tx1"/>
                </a:solidFill>
                <a:latin typeface="Candara" panose="020E0502030303020204" pitchFamily="34" charset="0"/>
              </a:rPr>
            </a:br>
            <a:r>
              <a:rPr lang="en-US" sz="2400" b="1" i="1" dirty="0">
                <a:solidFill>
                  <a:schemeClr val="tx1"/>
                </a:solidFill>
                <a:latin typeface="Candara" panose="020E0502030303020204" pitchFamily="34" charset="0"/>
              </a:rPr>
              <a:t/>
            </a:r>
            <a:br>
              <a:rPr lang="en-US" sz="2400" b="1" i="1" dirty="0">
                <a:solidFill>
                  <a:schemeClr val="tx1"/>
                </a:solidFill>
                <a:latin typeface="Candara" panose="020E0502030303020204" pitchFamily="34" charset="0"/>
              </a:rPr>
            </a:br>
            <a:endParaRPr lang="en-US" sz="2400" i="1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28800"/>
            <a:ext cx="8280920" cy="4525963"/>
          </a:xfrm>
        </p:spPr>
        <p:txBody>
          <a:bodyPr/>
          <a:lstStyle/>
          <a:p>
            <a:pPr>
              <a:buClrTx/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chemeClr val="tx1"/>
                </a:solidFill>
                <a:latin typeface="Candara" panose="020E0502030303020204" pitchFamily="34" charset="0"/>
              </a:rPr>
              <a:t>The </a:t>
            </a:r>
            <a:r>
              <a:rPr lang="en-US" sz="2000" dirty="0">
                <a:solidFill>
                  <a:schemeClr val="tx1"/>
                </a:solidFill>
                <a:latin typeface="Candara" panose="020E0502030303020204" pitchFamily="34" charset="0"/>
              </a:rPr>
              <a:t>2030 agenda presents a major monitoring challenge for all </a:t>
            </a:r>
            <a:r>
              <a:rPr lang="en-US" sz="2000" dirty="0" smtClean="0">
                <a:solidFill>
                  <a:schemeClr val="tx1"/>
                </a:solidFill>
                <a:latin typeface="Candara" panose="020E0502030303020204" pitchFamily="34" charset="0"/>
              </a:rPr>
              <a:t>countries</a:t>
            </a:r>
          </a:p>
          <a:p>
            <a:pPr>
              <a:buClrTx/>
              <a:buFont typeface="Wingdings" panose="05000000000000000000" pitchFamily="2" charset="2"/>
              <a:buChar char="ü"/>
            </a:pPr>
            <a:endParaRPr lang="en-US" sz="800" dirty="0" smtClean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>
              <a:buClrTx/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chemeClr val="tx1"/>
                </a:solidFill>
                <a:latin typeface="Candara" panose="020E0502030303020204" pitchFamily="34" charset="0"/>
              </a:rPr>
              <a:t>The </a:t>
            </a:r>
            <a:r>
              <a:rPr lang="en-US" sz="2000" dirty="0">
                <a:solidFill>
                  <a:schemeClr val="tx1"/>
                </a:solidFill>
                <a:latin typeface="Candara" panose="020E0502030303020204" pitchFamily="34" charset="0"/>
              </a:rPr>
              <a:t>global set of indicators is large and includes many indicators with considerable measurement </a:t>
            </a:r>
            <a:r>
              <a:rPr lang="en-US" sz="2000" dirty="0" smtClean="0">
                <a:solidFill>
                  <a:schemeClr val="tx1"/>
                </a:solidFill>
                <a:latin typeface="Candara" panose="020E0502030303020204" pitchFamily="34" charset="0"/>
              </a:rPr>
              <a:t>issues</a:t>
            </a:r>
          </a:p>
          <a:p>
            <a:pPr>
              <a:buClrTx/>
              <a:buFont typeface="Wingdings" panose="05000000000000000000" pitchFamily="2" charset="2"/>
              <a:buChar char="ü"/>
            </a:pPr>
            <a:endParaRPr lang="en-US" sz="800" dirty="0" smtClean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>
              <a:buClrTx/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chemeClr val="tx1"/>
                </a:solidFill>
                <a:latin typeface="Candara" panose="020E0502030303020204" pitchFamily="34" charset="0"/>
              </a:rPr>
              <a:t>Countries </a:t>
            </a:r>
            <a:r>
              <a:rPr lang="en-US" sz="2000" dirty="0">
                <a:solidFill>
                  <a:schemeClr val="tx1"/>
                </a:solidFill>
                <a:latin typeface="Candara" panose="020E0502030303020204" pitchFamily="34" charset="0"/>
              </a:rPr>
              <a:t>will </a:t>
            </a:r>
            <a:r>
              <a:rPr lang="en-US" sz="2000" dirty="0" smtClean="0">
                <a:solidFill>
                  <a:schemeClr val="tx1"/>
                </a:solidFill>
                <a:latin typeface="Candara" panose="020E0502030303020204" pitchFamily="34" charset="0"/>
              </a:rPr>
              <a:t>have </a:t>
            </a:r>
            <a:r>
              <a:rPr lang="en-US" sz="2000" dirty="0">
                <a:solidFill>
                  <a:schemeClr val="tx1"/>
                </a:solidFill>
                <a:latin typeface="Candara" panose="020E0502030303020204" pitchFamily="34" charset="0"/>
              </a:rPr>
              <a:t>to </a:t>
            </a:r>
            <a:r>
              <a:rPr lang="en-US" sz="2000" dirty="0" smtClean="0">
                <a:solidFill>
                  <a:schemeClr val="tx1"/>
                </a:solidFill>
                <a:latin typeface="Candara" panose="020E0502030303020204" pitchFamily="34" charset="0"/>
              </a:rPr>
              <a:t>remove/add </a:t>
            </a:r>
            <a:r>
              <a:rPr lang="en-US" sz="2000" dirty="0">
                <a:solidFill>
                  <a:schemeClr val="tx1"/>
                </a:solidFill>
                <a:latin typeface="Candara" panose="020E0502030303020204" pitchFamily="34" charset="0"/>
              </a:rPr>
              <a:t>indicators to ensure that the most relevant aspects of the goals and targets are adequately </a:t>
            </a:r>
            <a:r>
              <a:rPr lang="en-US" sz="2000" dirty="0" smtClean="0">
                <a:solidFill>
                  <a:schemeClr val="tx1"/>
                </a:solidFill>
                <a:latin typeface="Candara" panose="020E0502030303020204" pitchFamily="34" charset="0"/>
              </a:rPr>
              <a:t>monitored</a:t>
            </a:r>
          </a:p>
          <a:p>
            <a:pPr>
              <a:buClrTx/>
              <a:buFont typeface="Wingdings" panose="05000000000000000000" pitchFamily="2" charset="2"/>
              <a:buChar char="ü"/>
            </a:pPr>
            <a:endParaRPr lang="en-US" sz="800" dirty="0" smtClean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>
              <a:buClrTx/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chemeClr val="tx1"/>
                </a:solidFill>
                <a:latin typeface="Candara" panose="020E0502030303020204" pitchFamily="34" charset="0"/>
              </a:rPr>
              <a:t>There is a need to emphasize the disaggregation </a:t>
            </a:r>
            <a:r>
              <a:rPr lang="en-US" sz="2000" dirty="0">
                <a:solidFill>
                  <a:schemeClr val="tx1"/>
                </a:solidFill>
                <a:latin typeface="Candara" panose="020E0502030303020204" pitchFamily="34" charset="0"/>
              </a:rPr>
              <a:t>of all </a:t>
            </a:r>
            <a:r>
              <a:rPr lang="en-US" sz="2000" dirty="0" smtClean="0">
                <a:solidFill>
                  <a:schemeClr val="tx1"/>
                </a:solidFill>
                <a:latin typeface="Candara" panose="020E0502030303020204" pitchFamily="34" charset="0"/>
              </a:rPr>
              <a:t>indicators where  relevant</a:t>
            </a:r>
          </a:p>
          <a:p>
            <a:pPr>
              <a:buClrTx/>
              <a:buFont typeface="Wingdings" panose="05000000000000000000" pitchFamily="2" charset="2"/>
              <a:buChar char="ü"/>
            </a:pPr>
            <a:endParaRPr lang="en-US" sz="800" dirty="0" smtClean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>
              <a:buClrTx/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chemeClr val="tx1"/>
                </a:solidFill>
                <a:latin typeface="Candara" panose="020E0502030303020204" pitchFamily="34" charset="0"/>
              </a:rPr>
              <a:t>There is a major </a:t>
            </a:r>
            <a:r>
              <a:rPr lang="en-US" sz="2000" dirty="0">
                <a:solidFill>
                  <a:schemeClr val="tx1"/>
                </a:solidFill>
                <a:latin typeface="Candara" panose="020E0502030303020204" pitchFamily="34" charset="0"/>
              </a:rPr>
              <a:t>challenge for all data collection, analysis and communication </a:t>
            </a:r>
            <a:r>
              <a:rPr lang="en-US" sz="2000" dirty="0" smtClean="0">
                <a:solidFill>
                  <a:schemeClr val="tx1"/>
                </a:solidFill>
                <a:latin typeface="Candara" panose="020E0502030303020204" pitchFamily="34" charset="0"/>
              </a:rPr>
              <a:t>efforts</a:t>
            </a:r>
          </a:p>
          <a:p>
            <a:pPr>
              <a:buClrTx/>
              <a:buFont typeface="Wingdings" panose="05000000000000000000" pitchFamily="2" charset="2"/>
              <a:buChar char="ü"/>
            </a:pPr>
            <a:endParaRPr lang="en-US" sz="800" dirty="0" smtClean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>
              <a:buClrTx/>
              <a:buFont typeface="Wingdings" panose="05000000000000000000" pitchFamily="2" charset="2"/>
              <a:buChar char="ü"/>
            </a:pPr>
            <a:r>
              <a:rPr lang="en-US" sz="2000" b="1" i="1" dirty="0" smtClean="0">
                <a:solidFill>
                  <a:schemeClr val="tx1"/>
                </a:solidFill>
                <a:latin typeface="Candara" panose="020E0502030303020204" pitchFamily="34" charset="0"/>
              </a:rPr>
              <a:t>A monitoring and evaluation mechanism or methodology is required for all MENA member states </a:t>
            </a:r>
            <a:endParaRPr lang="en-US" sz="2000" b="1" i="1" dirty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 lvl="0">
              <a:buClrTx/>
              <a:buFont typeface="Wingdings" panose="05000000000000000000" pitchFamily="2" charset="2"/>
              <a:buChar char="ü"/>
            </a:pPr>
            <a:endParaRPr lang="en-US" sz="2000" b="1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748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88484"/>
            <a:ext cx="7772400" cy="1780108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Thank You</a:t>
            </a:r>
            <a:endParaRPr lang="ar-EG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59428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0181" y="1891505"/>
            <a:ext cx="7644916" cy="4234658"/>
          </a:xfrm>
        </p:spPr>
        <p:txBody>
          <a:bodyPr>
            <a:normAutofit fontScale="85000" lnSpcReduction="20000"/>
          </a:bodyPr>
          <a:lstStyle/>
          <a:p>
            <a:endParaRPr lang="en-US" altLang="en-US" sz="2000" b="1" dirty="0"/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anose="05000000000000000000" pitchFamily="2" charset="2"/>
              <a:buChar char="ü"/>
            </a:pPr>
            <a:r>
              <a:rPr lang="en-US" altLang="en-US" sz="3200" dirty="0">
                <a:solidFill>
                  <a:schemeClr val="tx1"/>
                </a:solidFill>
                <a:latin typeface="Candara" panose="020E0502030303020204" pitchFamily="34" charset="0"/>
              </a:rPr>
              <a:t>Moving from MDGs to SDGs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anose="05000000000000000000" pitchFamily="2" charset="2"/>
              <a:buChar char="ü"/>
            </a:pPr>
            <a:r>
              <a:rPr lang="en-US" altLang="en-US" sz="3200" dirty="0" smtClean="0">
                <a:solidFill>
                  <a:schemeClr val="tx1"/>
                </a:solidFill>
                <a:latin typeface="Candara" panose="020E0502030303020204" pitchFamily="34" charset="0"/>
              </a:rPr>
              <a:t>The current situation </a:t>
            </a:r>
            <a:r>
              <a:rPr lang="en-US" altLang="en-US" sz="3200" dirty="0">
                <a:solidFill>
                  <a:schemeClr val="tx1"/>
                </a:solidFill>
                <a:latin typeface="Candara" panose="020E0502030303020204" pitchFamily="34" charset="0"/>
              </a:rPr>
              <a:t>in Arab States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anose="05000000000000000000" pitchFamily="2" charset="2"/>
              <a:buChar char="ü"/>
            </a:pPr>
            <a:r>
              <a:rPr lang="en-US" altLang="en-US" sz="3200" dirty="0" smtClean="0">
                <a:solidFill>
                  <a:schemeClr val="tx1"/>
                </a:solidFill>
                <a:latin typeface="Candara" panose="020E0502030303020204" pitchFamily="34" charset="0"/>
              </a:rPr>
              <a:t>Achievements in maternal and child health from MDGs </a:t>
            </a:r>
            <a:endParaRPr lang="en-US" altLang="en-US" sz="3200" dirty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anose="05000000000000000000" pitchFamily="2" charset="2"/>
              <a:buChar char="ü"/>
            </a:pPr>
            <a:r>
              <a:rPr lang="en-US" altLang="en-US" sz="3200" dirty="0">
                <a:solidFill>
                  <a:schemeClr val="tx1"/>
                </a:solidFill>
                <a:latin typeface="Candara" panose="020E0502030303020204" pitchFamily="34" charset="0"/>
              </a:rPr>
              <a:t>Challenges 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anose="05000000000000000000" pitchFamily="2" charset="2"/>
              <a:buChar char="ü"/>
            </a:pPr>
            <a:r>
              <a:rPr lang="en-US" altLang="en-US" sz="3200" dirty="0" smtClean="0">
                <a:solidFill>
                  <a:schemeClr val="tx1"/>
                </a:solidFill>
                <a:latin typeface="Candara" panose="020E0502030303020204" pitchFamily="34" charset="0"/>
              </a:rPr>
              <a:t>Health in the Global 2030 Agenda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anose="05000000000000000000" pitchFamily="2" charset="2"/>
              <a:buChar char="ü"/>
            </a:pPr>
            <a:r>
              <a:rPr lang="en-US" altLang="en-US" sz="3200" dirty="0" smtClean="0">
                <a:solidFill>
                  <a:schemeClr val="tx1"/>
                </a:solidFill>
                <a:latin typeface="Candara" panose="020E0502030303020204" pitchFamily="34" charset="0"/>
              </a:rPr>
              <a:t>Road </a:t>
            </a:r>
            <a:r>
              <a:rPr lang="en-US" altLang="en-US" sz="3200" dirty="0">
                <a:solidFill>
                  <a:schemeClr val="tx1"/>
                </a:solidFill>
                <a:latin typeface="Candara" panose="020E0502030303020204" pitchFamily="34" charset="0"/>
              </a:rPr>
              <a:t>map in-light of Global commitments </a:t>
            </a:r>
          </a:p>
          <a:p>
            <a:endParaRPr lang="ar-E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38777"/>
            <a:ext cx="8229600" cy="1252728"/>
          </a:xfrm>
        </p:spPr>
        <p:txBody>
          <a:bodyPr>
            <a:noAutofit/>
          </a:bodyPr>
          <a:lstStyle/>
          <a:p>
            <a:pPr algn="l"/>
            <a:r>
              <a:rPr lang="en-US" altLang="en-US" sz="3600" b="1" dirty="0" smtClean="0">
                <a:solidFill>
                  <a:schemeClr val="tx1"/>
                </a:solidFill>
              </a:rPr>
              <a:t>The presentation will cover the following </a:t>
            </a:r>
            <a:r>
              <a:rPr lang="en-US" altLang="en-US" sz="3600" b="1" dirty="0">
                <a:solidFill>
                  <a:schemeClr val="tx1"/>
                </a:solidFill>
              </a:rPr>
              <a:t/>
            </a:r>
            <a:br>
              <a:rPr lang="en-US" altLang="en-US" sz="3600" b="1" dirty="0">
                <a:solidFill>
                  <a:schemeClr val="tx1"/>
                </a:solidFill>
              </a:rPr>
            </a:br>
            <a:endParaRPr lang="ar-EG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4486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altLang="en-US" sz="3600" b="1" dirty="0">
                <a:solidFill>
                  <a:schemeClr val="tx1"/>
                </a:solidFill>
                <a:latin typeface="Candara" panose="020E0502030303020204" pitchFamily="34" charset="0"/>
              </a:rPr>
              <a:t>From MDGs to SDGs</a:t>
            </a:r>
            <a:br>
              <a:rPr lang="en-US" altLang="en-US" sz="3600" b="1" dirty="0">
                <a:solidFill>
                  <a:schemeClr val="tx1"/>
                </a:solidFill>
                <a:latin typeface="Candara" panose="020E0502030303020204" pitchFamily="34" charset="0"/>
              </a:rPr>
            </a:br>
            <a:r>
              <a:rPr lang="en-US" altLang="en-US" sz="2400" b="1" i="1" dirty="0">
                <a:solidFill>
                  <a:schemeClr val="tx1"/>
                </a:solidFill>
                <a:latin typeface="Candara" panose="020E0502030303020204" pitchFamily="34" charset="0"/>
              </a:rPr>
              <a:t>The unfinished agenda</a:t>
            </a:r>
            <a:r>
              <a:rPr lang="en-US" altLang="en-US" sz="2400" i="1" dirty="0">
                <a:solidFill>
                  <a:schemeClr val="tx1"/>
                </a:solidFill>
                <a:latin typeface="Candara" panose="020E0502030303020204" pitchFamily="34" charset="0"/>
              </a:rPr>
              <a:t/>
            </a:r>
            <a:br>
              <a:rPr lang="en-US" altLang="en-US" sz="2400" i="1" dirty="0">
                <a:solidFill>
                  <a:schemeClr val="tx1"/>
                </a:solidFill>
                <a:latin typeface="Candara" panose="020E0502030303020204" pitchFamily="34" charset="0"/>
              </a:rPr>
            </a:b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33122" y="1841862"/>
            <a:ext cx="6778352" cy="4193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6090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>
                <a:solidFill>
                  <a:schemeClr val="tx1"/>
                </a:solidFill>
                <a:latin typeface="Candara" panose="020E0502030303020204" pitchFamily="34" charset="0"/>
              </a:rPr>
              <a:t>The Arab States </a:t>
            </a:r>
            <a:r>
              <a:rPr lang="en-US" sz="3600" b="1" dirty="0" smtClean="0">
                <a:solidFill>
                  <a:schemeClr val="tx1"/>
                </a:solidFill>
                <a:latin typeface="Candara" panose="020E0502030303020204" pitchFamily="34" charset="0"/>
              </a:rPr>
              <a:t>Population </a:t>
            </a:r>
            <a:r>
              <a:rPr lang="en-US" sz="3600" b="1" dirty="0">
                <a:solidFill>
                  <a:schemeClr val="tx1"/>
                </a:solidFill>
                <a:latin typeface="Candara" panose="020E0502030303020204" pitchFamily="34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Candara" panose="020E0502030303020204" pitchFamily="34" charset="0"/>
              </a:rPr>
            </a:br>
            <a:r>
              <a:rPr lang="en-US" sz="3200" b="1" i="1" dirty="0">
                <a:solidFill>
                  <a:schemeClr val="tx1"/>
                </a:solidFill>
                <a:latin typeface="Candara" panose="020E0502030303020204" pitchFamily="34" charset="0"/>
              </a:rPr>
              <a:t>2005 and 2015</a:t>
            </a:r>
            <a:endParaRPr lang="ar-EG" sz="3600" dirty="0">
              <a:solidFill>
                <a:schemeClr val="tx1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44583" y="2090057"/>
            <a:ext cx="7798526" cy="4025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4692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4800" b="1" dirty="0">
                <a:solidFill>
                  <a:schemeClr val="tx1"/>
                </a:solidFill>
                <a:latin typeface="Candara" panose="020E0502030303020204" pitchFamily="34" charset="0"/>
              </a:rPr>
              <a:t>Current socio-political status</a:t>
            </a:r>
            <a:br>
              <a:rPr lang="en-US" sz="4800" b="1" dirty="0">
                <a:solidFill>
                  <a:schemeClr val="tx1"/>
                </a:solidFill>
                <a:latin typeface="Candara" panose="020E0502030303020204" pitchFamily="34" charset="0"/>
              </a:rPr>
            </a:br>
            <a:r>
              <a:rPr lang="en-US" sz="3600" b="1" i="1" dirty="0">
                <a:solidFill>
                  <a:schemeClr val="tx1"/>
                </a:solidFill>
                <a:latin typeface="Candara" panose="020E0502030303020204" pitchFamily="34" charset="0"/>
              </a:rPr>
              <a:t>Humanitarian situations and refugees </a:t>
            </a:r>
            <a:r>
              <a:rPr lang="en-US" altLang="en-US" sz="4000" i="1" dirty="0">
                <a:solidFill>
                  <a:schemeClr val="tx1"/>
                </a:solidFill>
                <a:latin typeface="Candara" panose="020E0502030303020204" pitchFamily="34" charset="0"/>
              </a:rPr>
              <a:t/>
            </a:r>
            <a:br>
              <a:rPr lang="en-US" altLang="en-US" sz="4000" i="1" dirty="0">
                <a:solidFill>
                  <a:schemeClr val="tx1"/>
                </a:solidFill>
                <a:latin typeface="Candara" panose="020E0502030303020204" pitchFamily="34" charset="0"/>
              </a:rPr>
            </a:br>
            <a:endParaRPr lang="ar-EG" sz="36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87383" y="1358530"/>
            <a:ext cx="5342707" cy="4114800"/>
          </a:xfrm>
        </p:spPr>
        <p:txBody>
          <a:bodyPr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Font typeface="Wingdings" panose="05000000000000000000" pitchFamily="2" charset="2"/>
              <a:buChar char="ü"/>
            </a:pPr>
            <a:r>
              <a:rPr lang="en-GB" sz="2000" dirty="0">
                <a:solidFill>
                  <a:schemeClr val="tx1"/>
                </a:solidFill>
                <a:latin typeface="Candara" panose="020E0502030303020204" pitchFamily="34" charset="0"/>
              </a:rPr>
              <a:t>Sustained state of unrest: Syria, Iraq, Libya, and </a:t>
            </a:r>
            <a:r>
              <a:rPr lang="en-GB" sz="2000" dirty="0" smtClean="0">
                <a:solidFill>
                  <a:schemeClr val="tx1"/>
                </a:solidFill>
                <a:latin typeface="Candara" panose="020E0502030303020204" pitchFamily="34" charset="0"/>
              </a:rPr>
              <a:t>Yemen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Font typeface="Wingdings" panose="05000000000000000000" pitchFamily="2" charset="2"/>
              <a:buChar char="ü"/>
            </a:pPr>
            <a:endParaRPr lang="en-GB" sz="2000" dirty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Font typeface="Wingdings" panose="05000000000000000000" pitchFamily="2" charset="2"/>
              <a:buChar char="ü"/>
            </a:pPr>
            <a:r>
              <a:rPr lang="en-GB" sz="2000" dirty="0">
                <a:solidFill>
                  <a:schemeClr val="tx1"/>
                </a:solidFill>
                <a:latin typeface="Candara" panose="020E0502030303020204" pitchFamily="34" charset="0"/>
              </a:rPr>
              <a:t>Fifteen million people have fled their homes to fragile or economically strapped </a:t>
            </a:r>
            <a:r>
              <a:rPr lang="en-GB" sz="2000" dirty="0" smtClean="0">
                <a:solidFill>
                  <a:schemeClr val="tx1"/>
                </a:solidFill>
                <a:latin typeface="Candara" panose="020E0502030303020204" pitchFamily="34" charset="0"/>
              </a:rPr>
              <a:t>countries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Font typeface="Wingdings" panose="05000000000000000000" pitchFamily="2" charset="2"/>
              <a:buChar char="ü"/>
            </a:pPr>
            <a:endParaRPr lang="en-GB" sz="2000" dirty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Font typeface="Wingdings" panose="05000000000000000000" pitchFamily="2" charset="2"/>
              <a:buChar char="ü"/>
            </a:pPr>
            <a:r>
              <a:rPr lang="en-GB" sz="2000" dirty="0">
                <a:solidFill>
                  <a:schemeClr val="tx1"/>
                </a:solidFill>
                <a:latin typeface="Candara" panose="020E0502030303020204" pitchFamily="34" charset="0"/>
              </a:rPr>
              <a:t>Economic and social tensions in host countries: Lebanon and Jordan </a:t>
            </a:r>
            <a:endParaRPr lang="en-GB" sz="2000" dirty="0" smtClean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Font typeface="Wingdings" panose="05000000000000000000" pitchFamily="2" charset="2"/>
              <a:buChar char="ü"/>
            </a:pPr>
            <a:endParaRPr lang="en-GB" sz="2000" dirty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Font typeface="Wingdings" panose="05000000000000000000" pitchFamily="2" charset="2"/>
              <a:buChar char="ü"/>
            </a:pPr>
            <a:r>
              <a:rPr lang="en-GB" sz="2000" dirty="0">
                <a:solidFill>
                  <a:schemeClr val="tx1"/>
                </a:solidFill>
                <a:latin typeface="Candara" panose="020E0502030303020204" pitchFamily="34" charset="0"/>
              </a:rPr>
              <a:t>More than 200,000 Syrian children have no access to education: </a:t>
            </a:r>
            <a:r>
              <a:rPr lang="en-GB" sz="2000" dirty="0" smtClean="0">
                <a:solidFill>
                  <a:schemeClr val="tx1"/>
                </a:solidFill>
                <a:latin typeface="Candara" panose="020E0502030303020204" pitchFamily="34" charset="0"/>
              </a:rPr>
              <a:t>Lebanon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Font typeface="Wingdings" panose="05000000000000000000" pitchFamily="2" charset="2"/>
              <a:buChar char="ü"/>
            </a:pPr>
            <a:endParaRPr lang="en-GB" sz="2000" dirty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tx1"/>
                </a:solidFill>
                <a:latin typeface="Candara" panose="020E0502030303020204" pitchFamily="34" charset="0"/>
              </a:rPr>
              <a:t>FIVE member states are on the top 10 list of Humanitarian Aid Recipients: Jordan, Lebanon, Palestine, Sudan and </a:t>
            </a:r>
            <a:r>
              <a:rPr lang="en-US" sz="2000" dirty="0" smtClean="0">
                <a:solidFill>
                  <a:schemeClr val="tx1"/>
                </a:solidFill>
                <a:latin typeface="Candara" panose="020E0502030303020204" pitchFamily="34" charset="0"/>
              </a:rPr>
              <a:t>Syria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Font typeface="Wingdings" panose="05000000000000000000" pitchFamily="2" charset="2"/>
              <a:buChar char="ü"/>
            </a:pPr>
            <a:endParaRPr lang="en-US" sz="2000" dirty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tx1"/>
                </a:solidFill>
                <a:latin typeface="Candara" panose="020E0502030303020204" pitchFamily="34" charset="0"/>
              </a:rPr>
              <a:t>Gender-based violence is evident and increasing</a:t>
            </a:r>
            <a:endParaRPr lang="en-US" altLang="en-US" sz="2000" dirty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endParaRPr lang="ar-EG" sz="2000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pic>
        <p:nvPicPr>
          <p:cNvPr id="5" name="Content Placeholder 6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40662" y="2899955"/>
            <a:ext cx="3382127" cy="2259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3497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77966"/>
            <a:ext cx="8229600" cy="1252728"/>
          </a:xfrm>
        </p:spPr>
        <p:txBody>
          <a:bodyPr>
            <a:noAutofit/>
          </a:bodyPr>
          <a:lstStyle/>
          <a:p>
            <a:pPr algn="l"/>
            <a:r>
              <a:rPr lang="en-US" sz="3600" b="1" dirty="0">
                <a:solidFill>
                  <a:schemeClr val="tx1"/>
                </a:solidFill>
                <a:latin typeface="Candara" panose="020E0502030303020204" pitchFamily="34" charset="0"/>
              </a:rPr>
              <a:t>Percentage women aged 20-24 who married before their eighteenth birthday in Arab States</a:t>
            </a:r>
            <a:r>
              <a:rPr lang="en-US" sz="3600" dirty="0">
                <a:solidFill>
                  <a:schemeClr val="tx1"/>
                </a:solidFill>
                <a:latin typeface="Candara" panose="020E0502030303020204" pitchFamily="34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ndara" panose="020E0502030303020204" pitchFamily="34" charset="0"/>
              </a:rPr>
            </a:br>
            <a:endParaRPr lang="ar-EG" sz="3600" dirty="0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29725385"/>
              </p:ext>
            </p:extLst>
          </p:nvPr>
        </p:nvGraphicFramePr>
        <p:xfrm>
          <a:off x="666207" y="1930694"/>
          <a:ext cx="7889964" cy="45746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5274833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6512" y="3818334"/>
            <a:ext cx="4770967" cy="30670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6512" y="1562856"/>
            <a:ext cx="2611582" cy="229819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67000" y="1662571"/>
            <a:ext cx="2667000" cy="1714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76800" y="2982874"/>
            <a:ext cx="1905000" cy="15144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4511041"/>
            <a:ext cx="2667000" cy="1714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9512" y="539969"/>
            <a:ext cx="6696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Candara" panose="020E0502030303020204" pitchFamily="34" charset="0"/>
              </a:rPr>
              <a:t>Social determinants of health </a:t>
            </a:r>
            <a:endParaRPr lang="en-US" sz="3200" b="1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139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10190" y="3140968"/>
            <a:ext cx="4742330" cy="366452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6512" y="1571823"/>
            <a:ext cx="4546702" cy="351336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9512" y="188640"/>
            <a:ext cx="669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Candara" panose="020E0502030303020204" pitchFamily="34" charset="0"/>
              </a:rPr>
              <a:t>Achievements in maternal and child health  </a:t>
            </a:r>
            <a:r>
              <a:rPr lang="en-US" sz="2800" b="1" i="1" dirty="0" smtClean="0">
                <a:latin typeface="Candara" panose="020E0502030303020204" pitchFamily="34" charset="0"/>
              </a:rPr>
              <a:t>MDGs </a:t>
            </a:r>
            <a:r>
              <a:rPr lang="en-US" sz="4000" b="1" i="1" dirty="0" smtClean="0">
                <a:latin typeface="Candara" panose="020E0502030303020204" pitchFamily="34" charset="0"/>
              </a:rPr>
              <a:t>4</a:t>
            </a:r>
            <a:r>
              <a:rPr lang="en-US" sz="2800" b="1" i="1" dirty="0" smtClean="0">
                <a:latin typeface="Candara" panose="020E0502030303020204" pitchFamily="34" charset="0"/>
              </a:rPr>
              <a:t> and </a:t>
            </a:r>
            <a:r>
              <a:rPr lang="en-US" sz="4000" b="1" i="1" dirty="0" smtClean="0">
                <a:latin typeface="Candara" panose="020E0502030303020204" pitchFamily="34" charset="0"/>
              </a:rPr>
              <a:t>5</a:t>
            </a:r>
            <a:r>
              <a:rPr lang="en-US" sz="2800" b="1" i="1" dirty="0" smtClean="0">
                <a:latin typeface="Candara" panose="020E0502030303020204" pitchFamily="34" charset="0"/>
              </a:rPr>
              <a:t> </a:t>
            </a:r>
            <a:endParaRPr lang="en-US" sz="2000" b="1" i="1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927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Custom 6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FFFFFF"/>
      </a:accent1>
      <a:accent2>
        <a:srgbClr val="E9F3F0"/>
      </a:accent2>
      <a:accent3>
        <a:srgbClr val="005D84"/>
      </a:accent3>
      <a:accent4>
        <a:srgbClr val="006284"/>
      </a:accent4>
      <a:accent5>
        <a:srgbClr val="434343"/>
      </a:accent5>
      <a:accent6>
        <a:srgbClr val="414245"/>
      </a:accent6>
      <a:hlink>
        <a:srgbClr val="85B3E5"/>
      </a:hlink>
      <a:folHlink>
        <a:srgbClr val="375FE4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Waveform.thmx</Template>
  <TotalTime>119</TotalTime>
  <Words>1091</Words>
  <Application>Microsoft Office PowerPoint</Application>
  <PresentationFormat>On-screen Show (4:3)</PresentationFormat>
  <Paragraphs>213</Paragraphs>
  <Slides>22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Waveform</vt:lpstr>
      <vt:lpstr>  MENA HPF CONFERENCE ON  UNIVERSAL ACCESS TO QUALITY HEALTHCARE IN THE ARAB COUNTRIES  CAIRO, NOVEMBER 12-13, 2016 </vt:lpstr>
      <vt:lpstr>Slide 2</vt:lpstr>
      <vt:lpstr>The presentation will cover the following  </vt:lpstr>
      <vt:lpstr>From MDGs to SDGs The unfinished agenda </vt:lpstr>
      <vt:lpstr>The Arab States Population  2005 and 2015</vt:lpstr>
      <vt:lpstr>Current socio-political status Humanitarian situations and refugees  </vt:lpstr>
      <vt:lpstr>Percentage women aged 20-24 who married before their eighteenth birthday in Arab States 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The Global Strategy For Women’s, Children’s and Adolescent’s Health 2016 – 2030 Aligned with SDGs</vt:lpstr>
      <vt:lpstr>Slide 17</vt:lpstr>
      <vt:lpstr>Slide 18</vt:lpstr>
      <vt:lpstr>Slide 19</vt:lpstr>
      <vt:lpstr>Slide 20</vt:lpstr>
      <vt:lpstr>The way forward to ensure inclusiveness      </vt:lpstr>
      <vt:lpstr>Thank You</vt:lpstr>
    </vt:vector>
  </TitlesOfParts>
  <Company>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Yousef Rabah</dc:creator>
  <cp:lastModifiedBy>HP2</cp:lastModifiedBy>
  <cp:revision>45</cp:revision>
  <dcterms:created xsi:type="dcterms:W3CDTF">2012-10-08T14:55:03Z</dcterms:created>
  <dcterms:modified xsi:type="dcterms:W3CDTF">2016-11-09T11:33:52Z</dcterms:modified>
</cp:coreProperties>
</file>